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8" r:id="rId5"/>
    <p:sldId id="286" r:id="rId6"/>
    <p:sldId id="259" r:id="rId7"/>
    <p:sldId id="260" r:id="rId8"/>
    <p:sldId id="261" r:id="rId9"/>
    <p:sldId id="262" r:id="rId10"/>
    <p:sldId id="263" r:id="rId11"/>
    <p:sldId id="264" r:id="rId12"/>
    <p:sldId id="265" r:id="rId13"/>
    <p:sldId id="266" r:id="rId14"/>
    <p:sldId id="267" r:id="rId15"/>
    <p:sldId id="268" r:id="rId16"/>
    <p:sldId id="271" r:id="rId17"/>
    <p:sldId id="277" r:id="rId18"/>
    <p:sldId id="272" r:id="rId19"/>
    <p:sldId id="269" r:id="rId20"/>
    <p:sldId id="274" r:id="rId21"/>
    <p:sldId id="270" r:id="rId22"/>
    <p:sldId id="292" r:id="rId23"/>
    <p:sldId id="294" r:id="rId24"/>
    <p:sldId id="287"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206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2"/>
  </p:normalViewPr>
  <p:slideViewPr>
    <p:cSldViewPr snapToGrid="0">
      <p:cViewPr varScale="1">
        <p:scale>
          <a:sx n="95" d="100"/>
          <a:sy n="95" d="100"/>
        </p:scale>
        <p:origin x="5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_____Microsoft_Excel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_____Microsoft_Excel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xml"/></Relationships>
</file>

<file path=ppt/charts/_rels/chart12.xml.rels><?xml version="1.0" encoding="UTF-8" standalone="yes"?>
<Relationships xmlns="http://schemas.openxmlformats.org/package/2006/relationships"><Relationship Id="rId3" Type="http://schemas.openxmlformats.org/officeDocument/2006/relationships/package" Target="../embeddings/_____Microsoft_Excel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_____Microsoft_Excel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_____Microsoft_Excel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_____Microsoft_Excel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____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____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____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854654273420584"/>
          <c:y val="4.3765876184261795E-2"/>
          <c:w val="0.43431489802796569"/>
          <c:h val="0.91948468667805416"/>
        </c:manualLayout>
      </c:layout>
      <c:barChart>
        <c:barDir val="bar"/>
        <c:grouping val="clustered"/>
        <c:varyColors val="0"/>
        <c:ser>
          <c:idx val="0"/>
          <c:order val="0"/>
          <c:tx>
            <c:strRef>
              <c:f>Аркуш1!$B$1</c:f>
              <c:strCache>
                <c:ptCount val="1"/>
                <c:pt idx="0">
                  <c:v>Стовпець1</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9866-43B0-8223-7A6C4E968570}"/>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9866-43B0-8223-7A6C4E968570}"/>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9866-43B0-8223-7A6C4E968570}"/>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7-9866-43B0-8223-7A6C4E968570}"/>
              </c:ext>
            </c:extLst>
          </c:dPt>
          <c:dPt>
            <c:idx val="5"/>
            <c:invertIfNegative val="0"/>
            <c:bubble3D val="0"/>
            <c:spPr>
              <a:solidFill>
                <a:schemeClr val="accent2"/>
              </a:solidFill>
              <a:ln>
                <a:noFill/>
              </a:ln>
              <a:effectLst/>
            </c:spPr>
            <c:extLst>
              <c:ext xmlns:c16="http://schemas.microsoft.com/office/drawing/2014/chart" uri="{C3380CC4-5D6E-409C-BE32-E72D297353CC}">
                <c16:uniqueId val="{00000009-9866-43B0-8223-7A6C4E968570}"/>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Verkhovna Rada of Ukraine</c:v>
                </c:pt>
                <c:pt idx="1">
                  <c:v>Oblast Council</c:v>
                </c:pt>
                <c:pt idx="2">
                  <c:v>Rayon Council</c:v>
                </c:pt>
                <c:pt idx="3">
                  <c:v>Local Councils</c:v>
                </c:pt>
                <c:pt idx="4">
                  <c:v>Never</c:v>
                </c:pt>
                <c:pt idx="5">
                  <c:v>Difficult to answer</c:v>
                </c:pt>
              </c:strCache>
            </c:strRef>
          </c:cat>
          <c:val>
            <c:numRef>
              <c:f>Аркуш1!$B$2:$B$7</c:f>
              <c:numCache>
                <c:formatCode>0.0</c:formatCode>
                <c:ptCount val="6"/>
                <c:pt idx="0">
                  <c:v>5.2672196666135163</c:v>
                </c:pt>
                <c:pt idx="1">
                  <c:v>4.4784110009614828</c:v>
                </c:pt>
                <c:pt idx="2">
                  <c:v>6.3646183271184764</c:v>
                </c:pt>
                <c:pt idx="3">
                  <c:v>17.77596345499412</c:v>
                </c:pt>
                <c:pt idx="4">
                  <c:v>72.075410659947053</c:v>
                </c:pt>
                <c:pt idx="5">
                  <c:v>0.38596638683999202</c:v>
                </c:pt>
              </c:numCache>
            </c:numRef>
          </c:val>
          <c:extLst>
            <c:ext xmlns:c16="http://schemas.microsoft.com/office/drawing/2014/chart" uri="{C3380CC4-5D6E-409C-BE32-E72D297353CC}">
              <c16:uniqueId val="{0000000A-9866-43B0-8223-7A6C4E968570}"/>
            </c:ext>
          </c:extLst>
        </c:ser>
        <c:dLbls>
          <c:showLegendKey val="0"/>
          <c:showVal val="0"/>
          <c:showCatName val="0"/>
          <c:showSerName val="0"/>
          <c:showPercent val="0"/>
          <c:showBubbleSize val="0"/>
        </c:dLbls>
        <c:gapWidth val="50"/>
        <c:overlap val="-10"/>
        <c:axId val="638342784"/>
        <c:axId val="638357344"/>
      </c:barChart>
      <c:catAx>
        <c:axId val="638342784"/>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638357344"/>
        <c:crosses val="autoZero"/>
        <c:auto val="1"/>
        <c:lblAlgn val="ctr"/>
        <c:lblOffset val="100"/>
        <c:noMultiLvlLbl val="0"/>
      </c:catAx>
      <c:valAx>
        <c:axId val="638357344"/>
        <c:scaling>
          <c:orientation val="minMax"/>
          <c:max val="100"/>
        </c:scaling>
        <c:delete val="1"/>
        <c:axPos val="t"/>
        <c:numFmt formatCode="0.0" sourceLinked="1"/>
        <c:majorTickMark val="out"/>
        <c:minorTickMark val="none"/>
        <c:tickLblPos val="nextTo"/>
        <c:crossAx val="6383427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108782531460563"/>
          <c:y val="0.2353644447254522"/>
          <c:w val="0.71891217468539426"/>
          <c:h val="0.74833193729369663"/>
        </c:manualLayout>
      </c:layout>
      <c:barChart>
        <c:barDir val="bar"/>
        <c:grouping val="percentStacked"/>
        <c:varyColors val="0"/>
        <c:ser>
          <c:idx val="0"/>
          <c:order val="0"/>
          <c:tx>
            <c:strRef>
              <c:f>Аркуш1!$B$1</c:f>
              <c:strCache>
                <c:ptCount val="1"/>
                <c:pt idx="0">
                  <c:v>Know and have used</c:v>
                </c:pt>
              </c:strCache>
            </c:strRef>
          </c:tx>
          <c:spPr>
            <a:solidFill>
              <a:schemeClr val="accent1"/>
            </a:solidFill>
            <a:ln>
              <a:noFill/>
            </a:ln>
            <a:effectLst/>
          </c:spPr>
          <c:invertIfNegative val="0"/>
          <c:dLbls>
            <c:dLbl>
              <c:idx val="5"/>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00-CD92-464E-B963-99C02B71FFF2}"/>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 </c:v>
                </c:pt>
                <c:pt idx="2">
                  <c:v>40-49 </c:v>
                </c:pt>
                <c:pt idx="3">
                  <c:v>50-59 </c:v>
                </c:pt>
                <c:pt idx="4">
                  <c:v>60-69 </c:v>
                </c:pt>
                <c:pt idx="5">
                  <c:v>70+ років</c:v>
                </c:pt>
              </c:strCache>
            </c:strRef>
          </c:cat>
          <c:val>
            <c:numRef>
              <c:f>Аркуш1!$B$2:$B$7</c:f>
              <c:numCache>
                <c:formatCode>General</c:formatCode>
                <c:ptCount val="6"/>
                <c:pt idx="0">
                  <c:v>20.2</c:v>
                </c:pt>
                <c:pt idx="1">
                  <c:v>24.1</c:v>
                </c:pt>
                <c:pt idx="2">
                  <c:v>20.399999999999999</c:v>
                </c:pt>
                <c:pt idx="3">
                  <c:v>14.4</c:v>
                </c:pt>
                <c:pt idx="4">
                  <c:v>9.3000000000000007</c:v>
                </c:pt>
                <c:pt idx="5">
                  <c:v>3.6</c:v>
                </c:pt>
              </c:numCache>
            </c:numRef>
          </c:val>
          <c:extLst>
            <c:ext xmlns:c16="http://schemas.microsoft.com/office/drawing/2014/chart" uri="{C3380CC4-5D6E-409C-BE32-E72D297353CC}">
              <c16:uniqueId val="{00000001-CD92-464E-B963-99C02B71FFF2}"/>
            </c:ext>
          </c:extLst>
        </c:ser>
        <c:ser>
          <c:idx val="1"/>
          <c:order val="1"/>
          <c:tx>
            <c:strRef>
              <c:f>Аркуш1!$C$1</c:f>
              <c:strCache>
                <c:ptCount val="1"/>
                <c:pt idx="0">
                  <c:v>Know, but have not used</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 </c:v>
                </c:pt>
                <c:pt idx="2">
                  <c:v>40-49 </c:v>
                </c:pt>
                <c:pt idx="3">
                  <c:v>50-59 </c:v>
                </c:pt>
                <c:pt idx="4">
                  <c:v>60-69 </c:v>
                </c:pt>
                <c:pt idx="5">
                  <c:v>70+ років</c:v>
                </c:pt>
              </c:strCache>
            </c:strRef>
          </c:cat>
          <c:val>
            <c:numRef>
              <c:f>Аркуш1!$C$2:$C$7</c:f>
              <c:numCache>
                <c:formatCode>General</c:formatCode>
                <c:ptCount val="6"/>
                <c:pt idx="0">
                  <c:v>29.9</c:v>
                </c:pt>
                <c:pt idx="1">
                  <c:v>35.700000000000003</c:v>
                </c:pt>
                <c:pt idx="2">
                  <c:v>28.3</c:v>
                </c:pt>
                <c:pt idx="3">
                  <c:v>20.5</c:v>
                </c:pt>
                <c:pt idx="4">
                  <c:v>14.9</c:v>
                </c:pt>
                <c:pt idx="5">
                  <c:v>9.1</c:v>
                </c:pt>
              </c:numCache>
            </c:numRef>
          </c:val>
          <c:extLst>
            <c:ext xmlns:c16="http://schemas.microsoft.com/office/drawing/2014/chart" uri="{C3380CC4-5D6E-409C-BE32-E72D297353CC}">
              <c16:uniqueId val="{00000002-CD92-464E-B963-99C02B71FFF2}"/>
            </c:ext>
          </c:extLst>
        </c:ser>
        <c:ser>
          <c:idx val="2"/>
          <c:order val="2"/>
          <c:tx>
            <c:strRef>
              <c:f>Аркуш1!$D$1</c:f>
              <c:strCache>
                <c:ptCount val="1"/>
                <c:pt idx="0">
                  <c:v>Do not know</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 </c:v>
                </c:pt>
                <c:pt idx="2">
                  <c:v>40-49 </c:v>
                </c:pt>
                <c:pt idx="3">
                  <c:v>50-59 </c:v>
                </c:pt>
                <c:pt idx="4">
                  <c:v>60-69 </c:v>
                </c:pt>
                <c:pt idx="5">
                  <c:v>70+ років</c:v>
                </c:pt>
              </c:strCache>
            </c:strRef>
          </c:cat>
          <c:val>
            <c:numRef>
              <c:f>Аркуш1!$D$2:$D$7</c:f>
              <c:numCache>
                <c:formatCode>General</c:formatCode>
                <c:ptCount val="6"/>
                <c:pt idx="0">
                  <c:v>49.9</c:v>
                </c:pt>
                <c:pt idx="1">
                  <c:v>40.200000000000003</c:v>
                </c:pt>
                <c:pt idx="2">
                  <c:v>51.3</c:v>
                </c:pt>
                <c:pt idx="3">
                  <c:v>65.099999999999994</c:v>
                </c:pt>
                <c:pt idx="4">
                  <c:v>75.8</c:v>
                </c:pt>
                <c:pt idx="5">
                  <c:v>87.3</c:v>
                </c:pt>
              </c:numCache>
            </c:numRef>
          </c:val>
          <c:extLst>
            <c:ext xmlns:c16="http://schemas.microsoft.com/office/drawing/2014/chart" uri="{C3380CC4-5D6E-409C-BE32-E72D297353CC}">
              <c16:uniqueId val="{00000003-CD92-464E-B963-99C02B71FFF2}"/>
            </c:ext>
          </c:extLst>
        </c:ser>
        <c:dLbls>
          <c:showLegendKey val="0"/>
          <c:showVal val="0"/>
          <c:showCatName val="0"/>
          <c:showSerName val="0"/>
          <c:showPercent val="0"/>
          <c:showBubbleSize val="0"/>
        </c:dLbls>
        <c:gapWidth val="50"/>
        <c:overlap val="100"/>
        <c:axId val="1503552831"/>
        <c:axId val="1503549503"/>
      </c:barChart>
      <c:catAx>
        <c:axId val="1503552831"/>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1503549503"/>
        <c:crosses val="autoZero"/>
        <c:auto val="1"/>
        <c:lblAlgn val="ctr"/>
        <c:lblOffset val="100"/>
        <c:noMultiLvlLbl val="0"/>
      </c:catAx>
      <c:valAx>
        <c:axId val="1503549503"/>
        <c:scaling>
          <c:orientation val="minMax"/>
        </c:scaling>
        <c:delete val="1"/>
        <c:axPos val="t"/>
        <c:numFmt formatCode="0%" sourceLinked="1"/>
        <c:majorTickMark val="none"/>
        <c:minorTickMark val="none"/>
        <c:tickLblPos val="nextTo"/>
        <c:crossAx val="1503552831"/>
        <c:crosses val="autoZero"/>
        <c:crossBetween val="between"/>
      </c:valAx>
      <c:spPr>
        <a:noFill/>
        <a:ln>
          <a:noFill/>
        </a:ln>
        <a:effectLst/>
      </c:spPr>
    </c:plotArea>
    <c:legend>
      <c:legendPos val="t"/>
      <c:layout>
        <c:manualLayout>
          <c:xMode val="edge"/>
          <c:yMode val="edge"/>
          <c:x val="2.9737380211194108E-4"/>
          <c:y val="8.3194858405122085E-2"/>
          <c:w val="0.99929576390160535"/>
          <c:h val="0.1102962265383473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no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044752107408375"/>
          <c:y val="0.14580776350324631"/>
          <c:w val="0.46638238940511584"/>
          <c:h val="0.81208697333885882"/>
        </c:manualLayout>
      </c:layout>
      <c:barChart>
        <c:barDir val="bar"/>
        <c:grouping val="percentStacked"/>
        <c:varyColors val="0"/>
        <c:ser>
          <c:idx val="0"/>
          <c:order val="0"/>
          <c:tx>
            <c:strRef>
              <c:f>Аркуш1!$B$1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Interaction of MPs of Ukraine with the community is a mandatory element of the deputy's work in the community</c:v>
                </c:pt>
                <c:pt idx="1">
                  <c:v>Interaction of voters, community with MPs is a mandatory element for community development</c:v>
                </c:pt>
                <c:pt idx="2">
                  <c:v>Interaction of MPs with the community is an optional auxiliary element of the deputy's work in the community</c:v>
                </c:pt>
                <c:pt idx="3">
                  <c:v>Interaction of voters, communities with MPs is an optional, auxiliary element for community development</c:v>
                </c:pt>
                <c:pt idx="4">
                  <c:v>Interaction with the community is not the task of the People's Deputy of Ukraine</c:v>
                </c:pt>
                <c:pt idx="5">
                  <c:v>Interaction with the People's Deputy of Ukraine is not the task of the community members</c:v>
                </c:pt>
              </c:strCache>
            </c:strRef>
          </c:cat>
          <c:val>
            <c:numRef>
              <c:f>Аркуш1!$B$2:$B$7</c:f>
              <c:numCache>
                <c:formatCode>0.0</c:formatCode>
                <c:ptCount val="6"/>
                <c:pt idx="0">
                  <c:v>89.797992461156667</c:v>
                </c:pt>
                <c:pt idx="1">
                  <c:v>87.326175000036784</c:v>
                </c:pt>
                <c:pt idx="2">
                  <c:v>20.034507065544776</c:v>
                </c:pt>
                <c:pt idx="3">
                  <c:v>23.827597208412968</c:v>
                </c:pt>
                <c:pt idx="4">
                  <c:v>12.889233352599518</c:v>
                </c:pt>
                <c:pt idx="5">
                  <c:v>28.666216464372177</c:v>
                </c:pt>
              </c:numCache>
            </c:numRef>
          </c:val>
          <c:extLst>
            <c:ext xmlns:c16="http://schemas.microsoft.com/office/drawing/2014/chart" uri="{C3380CC4-5D6E-409C-BE32-E72D297353CC}">
              <c16:uniqueId val="{00000000-1B9E-4850-9921-30CA85BE1708}"/>
            </c:ext>
          </c:extLst>
        </c:ser>
        <c:ser>
          <c:idx val="1"/>
          <c:order val="1"/>
          <c:tx>
            <c:strRef>
              <c:f>Аркуш1!$C$1</c:f>
              <c:strCache>
                <c:ptCount val="1"/>
                <c:pt idx="0">
                  <c:v>No</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Interaction of MPs of Ukraine with the community is a mandatory element of the deputy's work in the community</c:v>
                </c:pt>
                <c:pt idx="1">
                  <c:v>Interaction of voters, community with MPs is a mandatory element for community development</c:v>
                </c:pt>
                <c:pt idx="2">
                  <c:v>Interaction of MPs with the community is an optional auxiliary element of the deputy's work in the community</c:v>
                </c:pt>
                <c:pt idx="3">
                  <c:v>Interaction of voters, communities with MPs is an optional, auxiliary element for community development</c:v>
                </c:pt>
                <c:pt idx="4">
                  <c:v>Interaction with the community is not the task of the People's Deputy of Ukraine</c:v>
                </c:pt>
                <c:pt idx="5">
                  <c:v>Interaction with the People's Deputy of Ukraine is not the task of the community members</c:v>
                </c:pt>
              </c:strCache>
            </c:strRef>
          </c:cat>
          <c:val>
            <c:numRef>
              <c:f>Аркуш1!$C$2:$C$7</c:f>
              <c:numCache>
                <c:formatCode>0.0</c:formatCode>
                <c:ptCount val="6"/>
                <c:pt idx="0">
                  <c:v>6.0694563752960207</c:v>
                </c:pt>
                <c:pt idx="1">
                  <c:v>7.6291373012980337</c:v>
                </c:pt>
                <c:pt idx="2">
                  <c:v>71.364457437195796</c:v>
                </c:pt>
                <c:pt idx="3">
                  <c:v>67.880454236025273</c:v>
                </c:pt>
                <c:pt idx="4">
                  <c:v>79.458208137425657</c:v>
                </c:pt>
                <c:pt idx="5">
                  <c:v>60.384772275446302</c:v>
                </c:pt>
              </c:numCache>
            </c:numRef>
          </c:val>
          <c:extLst>
            <c:ext xmlns:c16="http://schemas.microsoft.com/office/drawing/2014/chart" uri="{C3380CC4-5D6E-409C-BE32-E72D297353CC}">
              <c16:uniqueId val="{00000001-1B9E-4850-9921-30CA85BE1708}"/>
            </c:ext>
          </c:extLst>
        </c:ser>
        <c:ser>
          <c:idx val="2"/>
          <c:order val="2"/>
          <c:tx>
            <c:strRef>
              <c:f>Аркуш1!$D$1</c:f>
              <c:strCache>
                <c:ptCount val="1"/>
                <c:pt idx="0">
                  <c:v>Hard to say</c:v>
                </c:pt>
              </c:strCache>
            </c:strRef>
          </c:tx>
          <c:spPr>
            <a:solidFill>
              <a:schemeClr val="bg1">
                <a:lumMod val="85000"/>
              </a:schemeClr>
            </a:solidFill>
            <a:ln>
              <a:noFill/>
            </a:ln>
            <a:effectLst/>
          </c:spPr>
          <c:invertIfNegative val="0"/>
          <c:dLbls>
            <c:dLbl>
              <c:idx val="0"/>
              <c:layout>
                <c:manualLayout>
                  <c:x val="2.1063717746180655E-3"/>
                  <c:y val="2.526359994474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9E-4850-9921-30CA85BE1708}"/>
                </c:ext>
              </c:extLst>
            </c:dLbl>
            <c:dLbl>
              <c:idx val="1"/>
              <c:layout>
                <c:manualLayout>
                  <c:x val="0"/>
                  <c:y val="2.52631578947368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9E-4850-9921-30CA85BE1708}"/>
                </c:ext>
              </c:extLst>
            </c:dLbl>
            <c:spPr>
              <a:noFill/>
              <a:ln>
                <a:noFill/>
              </a:ln>
              <a:effectLst/>
            </c:spPr>
            <c:txPr>
              <a:bodyPr rot="0" spcFirstLastPara="1" vertOverflow="ellipsis" vert="horz" wrap="square" anchor="ctr" anchorCtr="1"/>
              <a:lstStyle/>
              <a:p>
                <a:pPr>
                  <a:defRPr sz="12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Interaction of MPs of Ukraine with the community is a mandatory element of the deputy's work in the community</c:v>
                </c:pt>
                <c:pt idx="1">
                  <c:v>Interaction of voters, community with MPs is a mandatory element for community development</c:v>
                </c:pt>
                <c:pt idx="2">
                  <c:v>Interaction of MPs with the community is an optional auxiliary element of the deputy's work in the community</c:v>
                </c:pt>
                <c:pt idx="3">
                  <c:v>Interaction of voters, communities with MPs is an optional, auxiliary element for community development</c:v>
                </c:pt>
                <c:pt idx="4">
                  <c:v>Interaction with the community is not the task of the People's Deputy of Ukraine</c:v>
                </c:pt>
                <c:pt idx="5">
                  <c:v>Interaction with the People's Deputy of Ukraine is not the task of the community members</c:v>
                </c:pt>
              </c:strCache>
            </c:strRef>
          </c:cat>
          <c:val>
            <c:numRef>
              <c:f>Аркуш1!$D$2:$D$7</c:f>
              <c:numCache>
                <c:formatCode>0.0</c:formatCode>
                <c:ptCount val="6"/>
                <c:pt idx="0">
                  <c:v>4.1325511635473786</c:v>
                </c:pt>
                <c:pt idx="1">
                  <c:v>5.044687698665296</c:v>
                </c:pt>
                <c:pt idx="2">
                  <c:v>8.6010354972597209</c:v>
                </c:pt>
                <c:pt idx="3">
                  <c:v>8.2919485555620636</c:v>
                </c:pt>
                <c:pt idx="4">
                  <c:v>7.6525585099750293</c:v>
                </c:pt>
                <c:pt idx="5">
                  <c:v>10.949011260181873</c:v>
                </c:pt>
              </c:numCache>
            </c:numRef>
          </c:val>
          <c:extLst>
            <c:ext xmlns:c16="http://schemas.microsoft.com/office/drawing/2014/chart" uri="{C3380CC4-5D6E-409C-BE32-E72D297353CC}">
              <c16:uniqueId val="{00000004-1B9E-4850-9921-30CA85BE1708}"/>
            </c:ext>
          </c:extLst>
        </c:ser>
        <c:dLbls>
          <c:showLegendKey val="0"/>
          <c:showVal val="0"/>
          <c:showCatName val="0"/>
          <c:showSerName val="0"/>
          <c:showPercent val="0"/>
          <c:showBubbleSize val="0"/>
        </c:dLbls>
        <c:gapWidth val="50"/>
        <c:overlap val="100"/>
        <c:axId val="1503552831"/>
        <c:axId val="1503549503"/>
      </c:barChart>
      <c:catAx>
        <c:axId val="1503552831"/>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1503549503"/>
        <c:crosses val="autoZero"/>
        <c:auto val="1"/>
        <c:lblAlgn val="ctr"/>
        <c:lblOffset val="100"/>
        <c:noMultiLvlLbl val="0"/>
      </c:catAx>
      <c:valAx>
        <c:axId val="1503549503"/>
        <c:scaling>
          <c:orientation val="minMax"/>
        </c:scaling>
        <c:delete val="1"/>
        <c:axPos val="t"/>
        <c:numFmt formatCode="0%" sourceLinked="1"/>
        <c:majorTickMark val="none"/>
        <c:minorTickMark val="none"/>
        <c:tickLblPos val="nextTo"/>
        <c:crossAx val="1503552831"/>
        <c:crosses val="autoZero"/>
        <c:crossBetween val="between"/>
      </c:valAx>
      <c:spPr>
        <a:noFill/>
        <a:ln>
          <a:noFill/>
        </a:ln>
        <a:effectLst/>
      </c:spPr>
    </c:plotArea>
    <c:legend>
      <c:legendPos val="t"/>
      <c:layout>
        <c:manualLayout>
          <c:xMode val="edge"/>
          <c:yMode val="edge"/>
          <c:x val="0.43819594767040676"/>
          <c:y val="6.7859759635308742E-2"/>
          <c:w val="0.56173319567281577"/>
          <c:h val="8.514811438043928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71132798678719"/>
          <c:y val="4.1549911894815959E-2"/>
          <c:w val="0.43038412651248781"/>
          <c:h val="0.92687935134868715"/>
        </c:manualLayout>
      </c:layout>
      <c:barChart>
        <c:barDir val="bar"/>
        <c:grouping val="clustered"/>
        <c:varyColors val="0"/>
        <c:ser>
          <c:idx val="0"/>
          <c:order val="0"/>
          <c:tx>
            <c:strRef>
              <c:f>Аркуш1!$B$1</c:f>
              <c:strCache>
                <c:ptCount val="1"/>
                <c:pt idx="0">
                  <c:v>Стовпець1</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55A8-4BA5-A5CE-2BE0DAA25C34}"/>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55A8-4BA5-A5CE-2BE0DAA25C34}"/>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55A8-4BA5-A5CE-2BE0DAA25C34}"/>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7-55A8-4BA5-A5CE-2BE0DAA25C34}"/>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9-55A8-4BA5-A5CE-2BE0DAA25C34}"/>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B-55A8-4BA5-A5CE-2BE0DAA25C34}"/>
              </c:ext>
            </c:extLst>
          </c:dPt>
          <c:dPt>
            <c:idx val="7"/>
            <c:invertIfNegative val="0"/>
            <c:bubble3D val="0"/>
            <c:spPr>
              <a:solidFill>
                <a:schemeClr val="bg1">
                  <a:lumMod val="95000"/>
                </a:schemeClr>
              </a:solidFill>
              <a:ln>
                <a:noFill/>
              </a:ln>
              <a:effectLst/>
            </c:spPr>
            <c:extLst>
              <c:ext xmlns:c16="http://schemas.microsoft.com/office/drawing/2014/chart" uri="{C3380CC4-5D6E-409C-BE32-E72D297353CC}">
                <c16:uniqueId val="{0000000D-55A8-4BA5-A5CE-2BE0DAA25C34}"/>
              </c:ext>
            </c:extLst>
          </c:dPt>
          <c:dLbls>
            <c:dLbl>
              <c:idx val="7"/>
              <c:spPr>
                <a:noFill/>
                <a:ln>
                  <a:noFill/>
                </a:ln>
                <a:effectLst/>
              </c:spPr>
              <c:txPr>
                <a:bodyPr rot="0" spcFirstLastPara="1" vertOverflow="ellipsis" vert="horz" wrap="square" anchor="ctr" anchorCtr="1"/>
                <a:lstStyle/>
                <a:p>
                  <a:pPr>
                    <a:defRPr sz="14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0D-55A8-4BA5-A5CE-2BE0DAA25C34}"/>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Аркуш1!$A$2:$A$9</c:f>
              <c:strCache>
                <c:ptCount val="8"/>
                <c:pt idx="0">
                  <c:v>Teams of MP</c:v>
                </c:pt>
                <c:pt idx="1">
                  <c:v>MP</c:v>
                </c:pt>
                <c:pt idx="2">
                  <c:v>Local authorities</c:v>
                </c:pt>
                <c:pt idx="3">
                  <c:v>Public activists</c:v>
                </c:pt>
                <c:pt idx="4">
                  <c:v>Civil society organizations</c:v>
                </c:pt>
                <c:pt idx="5">
                  <c:v>Me</c:v>
                </c:pt>
                <c:pt idx="6">
                  <c:v>Other</c:v>
                </c:pt>
                <c:pt idx="7">
                  <c:v>Hard to say</c:v>
                </c:pt>
              </c:strCache>
            </c:strRef>
          </c:cat>
          <c:val>
            <c:numRef>
              <c:f>Аркуш1!$B$2:$B$9</c:f>
              <c:numCache>
                <c:formatCode>0.0</c:formatCode>
                <c:ptCount val="8"/>
                <c:pt idx="0">
                  <c:v>37.607441401796926</c:v>
                </c:pt>
                <c:pt idx="1">
                  <c:v>34.573397274555802</c:v>
                </c:pt>
                <c:pt idx="2">
                  <c:v>30.590769918916664</c:v>
                </c:pt>
                <c:pt idx="3">
                  <c:v>25.046480437629924</c:v>
                </c:pt>
                <c:pt idx="4">
                  <c:v>14.256701788686271</c:v>
                </c:pt>
                <c:pt idx="5">
                  <c:v>13.449145614651794</c:v>
                </c:pt>
                <c:pt idx="6">
                  <c:v>2.5113407665867604</c:v>
                </c:pt>
                <c:pt idx="7">
                  <c:v>6.1751107108377736</c:v>
                </c:pt>
              </c:numCache>
            </c:numRef>
          </c:val>
          <c:extLst>
            <c:ext xmlns:c16="http://schemas.microsoft.com/office/drawing/2014/chart" uri="{C3380CC4-5D6E-409C-BE32-E72D297353CC}">
              <c16:uniqueId val="{0000000E-55A8-4BA5-A5CE-2BE0DAA25C34}"/>
            </c:ext>
          </c:extLst>
        </c:ser>
        <c:dLbls>
          <c:showLegendKey val="0"/>
          <c:showVal val="0"/>
          <c:showCatName val="0"/>
          <c:showSerName val="0"/>
          <c:showPercent val="0"/>
          <c:showBubbleSize val="0"/>
        </c:dLbls>
        <c:gapWidth val="50"/>
        <c:overlap val="-10"/>
        <c:axId val="638342784"/>
        <c:axId val="638357344"/>
      </c:barChart>
      <c:catAx>
        <c:axId val="638342784"/>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638357344"/>
        <c:crosses val="autoZero"/>
        <c:auto val="1"/>
        <c:lblAlgn val="ctr"/>
        <c:lblOffset val="100"/>
        <c:noMultiLvlLbl val="0"/>
      </c:catAx>
      <c:valAx>
        <c:axId val="638357344"/>
        <c:scaling>
          <c:orientation val="minMax"/>
          <c:max val="100"/>
        </c:scaling>
        <c:delete val="1"/>
        <c:axPos val="t"/>
        <c:numFmt formatCode="0.0" sourceLinked="1"/>
        <c:majorTickMark val="out"/>
        <c:minorTickMark val="none"/>
        <c:tickLblPos val="nextTo"/>
        <c:crossAx val="6383427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748348184082096E-4"/>
          <c:y val="0.17723666617144554"/>
          <c:w val="0.99924183448105575"/>
          <c:h val="0.78269103154558506"/>
        </c:manualLayout>
      </c:layout>
      <c:barChart>
        <c:barDir val="col"/>
        <c:grouping val="percentStacked"/>
        <c:varyColors val="0"/>
        <c:ser>
          <c:idx val="0"/>
          <c:order val="0"/>
          <c:tx>
            <c:strRef>
              <c:f>Аркуш1!$A$2</c:f>
              <c:strCache>
                <c:ptCount val="1"/>
                <c:pt idx="0">
                  <c:v>Yes</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6C5C-4BF4-ABFA-F537BCCE5F9D}"/>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Аркуш1!$B$1:$D$1</c:f>
              <c:strCache>
                <c:ptCount val="3"/>
                <c:pt idx="0">
                  <c:v>Знають народного депутата</c:v>
                </c:pt>
                <c:pt idx="1">
                  <c:v>Знають, де приймальня</c:v>
                </c:pt>
                <c:pt idx="2">
                  <c:v>Знають про діяльність в окрузі</c:v>
                </c:pt>
              </c:strCache>
            </c:strRef>
          </c:cat>
          <c:val>
            <c:numRef>
              <c:f>Аркуш1!$B$2:$D$2</c:f>
              <c:numCache>
                <c:formatCode>0.0</c:formatCode>
                <c:ptCount val="3"/>
                <c:pt idx="0">
                  <c:v>51.690034923338821</c:v>
                </c:pt>
                <c:pt idx="1">
                  <c:v>40.118549258313799</c:v>
                </c:pt>
                <c:pt idx="2">
                  <c:v>30.213913643045213</c:v>
                </c:pt>
              </c:numCache>
            </c:numRef>
          </c:val>
          <c:extLst>
            <c:ext xmlns:c16="http://schemas.microsoft.com/office/drawing/2014/chart" uri="{C3380CC4-5D6E-409C-BE32-E72D297353CC}">
              <c16:uniqueId val="{00000002-6C5C-4BF4-ABFA-F537BCCE5F9D}"/>
            </c:ext>
          </c:extLst>
        </c:ser>
        <c:ser>
          <c:idx val="1"/>
          <c:order val="1"/>
          <c:tx>
            <c:strRef>
              <c:f>Аркуш1!$A$3</c:f>
              <c:strCache>
                <c:ptCount val="1"/>
                <c:pt idx="0">
                  <c:v>No</c:v>
                </c:pt>
              </c:strCache>
            </c:strRef>
          </c:tx>
          <c:spPr>
            <a:solidFill>
              <a:schemeClr val="accent2"/>
            </a:solidFill>
            <a:ln w="19050">
              <a:solidFill>
                <a:schemeClr val="lt1"/>
              </a:solidFill>
            </a:ln>
            <a:effectLst/>
          </c:spPr>
          <c:invertIfNegative val="0"/>
          <c:dPt>
            <c:idx val="0"/>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4-6C5C-4BF4-ABFA-F537BCCE5F9D}"/>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Аркуш1!$B$1:$D$1</c:f>
              <c:strCache>
                <c:ptCount val="3"/>
                <c:pt idx="0">
                  <c:v>Знають народного депутата</c:v>
                </c:pt>
                <c:pt idx="1">
                  <c:v>Знають, де приймальня</c:v>
                </c:pt>
                <c:pt idx="2">
                  <c:v>Знають про діяльність в окрузі</c:v>
                </c:pt>
              </c:strCache>
            </c:strRef>
          </c:cat>
          <c:val>
            <c:numRef>
              <c:f>Аркуш1!$B$3:$D$3</c:f>
              <c:numCache>
                <c:formatCode>0.0</c:formatCode>
                <c:ptCount val="3"/>
                <c:pt idx="0">
                  <c:v>46.470035523659995</c:v>
                </c:pt>
                <c:pt idx="1">
                  <c:v>58.845108190278005</c:v>
                </c:pt>
                <c:pt idx="2">
                  <c:v>67.099781100682705</c:v>
                </c:pt>
              </c:numCache>
            </c:numRef>
          </c:val>
          <c:extLst>
            <c:ext xmlns:c16="http://schemas.microsoft.com/office/drawing/2014/chart" uri="{C3380CC4-5D6E-409C-BE32-E72D297353CC}">
              <c16:uniqueId val="{00000005-6C5C-4BF4-ABFA-F537BCCE5F9D}"/>
            </c:ext>
          </c:extLst>
        </c:ser>
        <c:ser>
          <c:idx val="2"/>
          <c:order val="2"/>
          <c:tx>
            <c:strRef>
              <c:f>Аркуш1!$A$4</c:f>
              <c:strCache>
                <c:ptCount val="1"/>
                <c:pt idx="0">
                  <c:v>Hard to say</c:v>
                </c:pt>
              </c:strCache>
            </c:strRef>
          </c:tx>
          <c:spPr>
            <a:solidFill>
              <a:schemeClr val="accent3"/>
            </a:solidFill>
            <a:ln w="19050">
              <a:solidFill>
                <a:schemeClr val="lt1"/>
              </a:solidFill>
            </a:ln>
            <a:effectLst/>
          </c:spPr>
          <c:invertIfNegative val="0"/>
          <c:cat>
            <c:strRef>
              <c:f>Аркуш1!$B$1:$D$1</c:f>
              <c:strCache>
                <c:ptCount val="3"/>
                <c:pt idx="0">
                  <c:v>Знають народного депутата</c:v>
                </c:pt>
                <c:pt idx="1">
                  <c:v>Знають, де приймальня</c:v>
                </c:pt>
                <c:pt idx="2">
                  <c:v>Знають про діяльність в окрузі</c:v>
                </c:pt>
              </c:strCache>
            </c:strRef>
          </c:cat>
          <c:val>
            <c:numRef>
              <c:f>Аркуш1!$B$4:$D$4</c:f>
              <c:numCache>
                <c:formatCode>0.0</c:formatCode>
                <c:ptCount val="3"/>
                <c:pt idx="0">
                  <c:v>1.8399295530016986</c:v>
                </c:pt>
                <c:pt idx="1">
                  <c:v>1.0363425514085638</c:v>
                </c:pt>
                <c:pt idx="2">
                  <c:v>2.6863052562723468</c:v>
                </c:pt>
              </c:numCache>
            </c:numRef>
          </c:val>
          <c:extLst>
            <c:ext xmlns:c16="http://schemas.microsoft.com/office/drawing/2014/chart" uri="{C3380CC4-5D6E-409C-BE32-E72D297353CC}">
              <c16:uniqueId val="{00000006-6C5C-4BF4-ABFA-F537BCCE5F9D}"/>
            </c:ext>
          </c:extLst>
        </c:ser>
        <c:dLbls>
          <c:showLegendKey val="0"/>
          <c:showVal val="0"/>
          <c:showCatName val="0"/>
          <c:showSerName val="0"/>
          <c:showPercent val="0"/>
          <c:showBubbleSize val="0"/>
        </c:dLbls>
        <c:gapWidth val="125"/>
        <c:overlap val="100"/>
        <c:axId val="1491784863"/>
        <c:axId val="1491782367"/>
      </c:barChart>
      <c:catAx>
        <c:axId val="1491784863"/>
        <c:scaling>
          <c:orientation val="minMax"/>
        </c:scaling>
        <c:delete val="1"/>
        <c:axPos val="b"/>
        <c:numFmt formatCode="General" sourceLinked="1"/>
        <c:majorTickMark val="out"/>
        <c:minorTickMark val="none"/>
        <c:tickLblPos val="nextTo"/>
        <c:crossAx val="1491782367"/>
        <c:crosses val="autoZero"/>
        <c:auto val="1"/>
        <c:lblAlgn val="ctr"/>
        <c:lblOffset val="100"/>
        <c:noMultiLvlLbl val="0"/>
      </c:catAx>
      <c:valAx>
        <c:axId val="1491782367"/>
        <c:scaling>
          <c:orientation val="minMax"/>
        </c:scaling>
        <c:delete val="1"/>
        <c:axPos val="l"/>
        <c:numFmt formatCode="0%" sourceLinked="1"/>
        <c:majorTickMark val="out"/>
        <c:minorTickMark val="none"/>
        <c:tickLblPos val="nextTo"/>
        <c:crossAx val="1491784863"/>
        <c:crosses val="autoZero"/>
        <c:crossBetween val="between"/>
      </c:valAx>
      <c:spPr>
        <a:noFill/>
        <a:ln>
          <a:noFill/>
        </a:ln>
        <a:effectLst/>
      </c:spPr>
    </c:plotArea>
    <c:legend>
      <c:legendPos val="t"/>
      <c:layout>
        <c:manualLayout>
          <c:xMode val="edge"/>
          <c:yMode val="edge"/>
          <c:x val="0.33076987708853467"/>
          <c:y val="6.0240182241370767E-2"/>
          <c:w val="0.33494634626464376"/>
          <c:h val="5.861040954786312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solidFill>
      <a:schemeClr val="bg1"/>
    </a:solidFill>
    <a:ln w="9525" cap="flat" cmpd="sng" algn="ctr">
      <a:noFill/>
      <a:round/>
    </a:ln>
    <a:effectLst/>
  </c:spPr>
  <c:txPr>
    <a:bodyPr/>
    <a:lstStyle/>
    <a:p>
      <a:pPr>
        <a:defRPr sz="105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748348184082096E-4"/>
          <c:y val="0.17723666617144554"/>
          <c:w val="0.99924183448105575"/>
          <c:h val="0.8172822265141384"/>
        </c:manualLayout>
      </c:layout>
      <c:barChart>
        <c:barDir val="col"/>
        <c:grouping val="percentStacked"/>
        <c:varyColors val="0"/>
        <c:ser>
          <c:idx val="0"/>
          <c:order val="0"/>
          <c:tx>
            <c:strRef>
              <c:f>Аркуш1!$A$2</c:f>
              <c:strCache>
                <c:ptCount val="1"/>
                <c:pt idx="0">
                  <c:v>Yes</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4BA3-494C-83C7-26ECFE911664}"/>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Аркуш1!$B$1:$D$1</c:f>
              <c:strCache>
                <c:ptCount val="3"/>
                <c:pt idx="0">
                  <c:v>Стовпець2</c:v>
                </c:pt>
                <c:pt idx="1">
                  <c:v>Стовпець3</c:v>
                </c:pt>
                <c:pt idx="2">
                  <c:v>Стовпець4</c:v>
                </c:pt>
              </c:strCache>
            </c:strRef>
          </c:cat>
          <c:val>
            <c:numRef>
              <c:f>Аркуш1!$B$2:$D$2</c:f>
              <c:numCache>
                <c:formatCode>0.0</c:formatCode>
                <c:ptCount val="3"/>
                <c:pt idx="0">
                  <c:v>42.1</c:v>
                </c:pt>
                <c:pt idx="1">
                  <c:v>32.4</c:v>
                </c:pt>
                <c:pt idx="2">
                  <c:v>11.8</c:v>
                </c:pt>
              </c:numCache>
            </c:numRef>
          </c:val>
          <c:extLst>
            <c:ext xmlns:c16="http://schemas.microsoft.com/office/drawing/2014/chart" uri="{C3380CC4-5D6E-409C-BE32-E72D297353CC}">
              <c16:uniqueId val="{00000002-4BA3-494C-83C7-26ECFE911664}"/>
            </c:ext>
          </c:extLst>
        </c:ser>
        <c:ser>
          <c:idx val="1"/>
          <c:order val="1"/>
          <c:tx>
            <c:strRef>
              <c:f>Аркуш1!$A$3</c:f>
              <c:strCache>
                <c:ptCount val="1"/>
                <c:pt idx="0">
                  <c:v>No</c:v>
                </c:pt>
              </c:strCache>
            </c:strRef>
          </c:tx>
          <c:spPr>
            <a:solidFill>
              <a:schemeClr val="accent2"/>
            </a:solidFill>
            <a:ln w="19050">
              <a:solidFill>
                <a:schemeClr val="lt1"/>
              </a:solidFill>
            </a:ln>
            <a:effectLst/>
          </c:spPr>
          <c:invertIfNegative val="0"/>
          <c:dPt>
            <c:idx val="0"/>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4-4BA3-494C-83C7-26ECFE911664}"/>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Аркуш1!$B$1:$D$1</c:f>
              <c:strCache>
                <c:ptCount val="3"/>
                <c:pt idx="0">
                  <c:v>Стовпець2</c:v>
                </c:pt>
                <c:pt idx="1">
                  <c:v>Стовпець3</c:v>
                </c:pt>
                <c:pt idx="2">
                  <c:v>Стовпець4</c:v>
                </c:pt>
              </c:strCache>
            </c:strRef>
          </c:cat>
          <c:val>
            <c:numRef>
              <c:f>Аркуш1!$B$3:$D$3</c:f>
              <c:numCache>
                <c:formatCode>0.0</c:formatCode>
                <c:ptCount val="3"/>
                <c:pt idx="0">
                  <c:v>55.2</c:v>
                </c:pt>
                <c:pt idx="1">
                  <c:v>65.599999999999994</c:v>
                </c:pt>
                <c:pt idx="2">
                  <c:v>87.8</c:v>
                </c:pt>
              </c:numCache>
            </c:numRef>
          </c:val>
          <c:extLst>
            <c:ext xmlns:c16="http://schemas.microsoft.com/office/drawing/2014/chart" uri="{C3380CC4-5D6E-409C-BE32-E72D297353CC}">
              <c16:uniqueId val="{00000005-4BA3-494C-83C7-26ECFE911664}"/>
            </c:ext>
          </c:extLst>
        </c:ser>
        <c:ser>
          <c:idx val="2"/>
          <c:order val="2"/>
          <c:tx>
            <c:strRef>
              <c:f>Аркуш1!$A$4</c:f>
              <c:strCache>
                <c:ptCount val="1"/>
                <c:pt idx="0">
                  <c:v>Hard to say</c:v>
                </c:pt>
              </c:strCache>
            </c:strRef>
          </c:tx>
          <c:spPr>
            <a:solidFill>
              <a:schemeClr val="accent3"/>
            </a:solidFill>
            <a:ln w="19050">
              <a:solidFill>
                <a:schemeClr val="lt1"/>
              </a:solidFill>
            </a:ln>
            <a:effectLst/>
          </c:spPr>
          <c:invertIfNegative val="0"/>
          <c:cat>
            <c:strRef>
              <c:f>Аркуш1!$B$1:$D$1</c:f>
              <c:strCache>
                <c:ptCount val="3"/>
                <c:pt idx="0">
                  <c:v>Стовпець2</c:v>
                </c:pt>
                <c:pt idx="1">
                  <c:v>Стовпець3</c:v>
                </c:pt>
                <c:pt idx="2">
                  <c:v>Стовпець4</c:v>
                </c:pt>
              </c:strCache>
            </c:strRef>
          </c:cat>
          <c:val>
            <c:numRef>
              <c:f>Аркуш1!$B$4:$D$4</c:f>
              <c:numCache>
                <c:formatCode>0.0</c:formatCode>
                <c:ptCount val="3"/>
                <c:pt idx="0">
                  <c:v>2.6</c:v>
                </c:pt>
                <c:pt idx="1">
                  <c:v>2</c:v>
                </c:pt>
                <c:pt idx="2">
                  <c:v>0.4</c:v>
                </c:pt>
              </c:numCache>
            </c:numRef>
          </c:val>
          <c:extLst>
            <c:ext xmlns:c16="http://schemas.microsoft.com/office/drawing/2014/chart" uri="{C3380CC4-5D6E-409C-BE32-E72D297353CC}">
              <c16:uniqueId val="{00000006-4BA3-494C-83C7-26ECFE911664}"/>
            </c:ext>
          </c:extLst>
        </c:ser>
        <c:dLbls>
          <c:showLegendKey val="0"/>
          <c:showVal val="0"/>
          <c:showCatName val="0"/>
          <c:showSerName val="0"/>
          <c:showPercent val="0"/>
          <c:showBubbleSize val="0"/>
        </c:dLbls>
        <c:gapWidth val="125"/>
        <c:overlap val="100"/>
        <c:axId val="1491784863"/>
        <c:axId val="1491782367"/>
      </c:barChart>
      <c:catAx>
        <c:axId val="1491784863"/>
        <c:scaling>
          <c:orientation val="minMax"/>
        </c:scaling>
        <c:delete val="1"/>
        <c:axPos val="b"/>
        <c:numFmt formatCode="General" sourceLinked="1"/>
        <c:majorTickMark val="out"/>
        <c:minorTickMark val="none"/>
        <c:tickLblPos val="nextTo"/>
        <c:crossAx val="1491782367"/>
        <c:crosses val="autoZero"/>
        <c:auto val="1"/>
        <c:lblAlgn val="ctr"/>
        <c:lblOffset val="100"/>
        <c:noMultiLvlLbl val="0"/>
      </c:catAx>
      <c:valAx>
        <c:axId val="1491782367"/>
        <c:scaling>
          <c:orientation val="minMax"/>
        </c:scaling>
        <c:delete val="1"/>
        <c:axPos val="l"/>
        <c:numFmt formatCode="0%" sourceLinked="1"/>
        <c:majorTickMark val="out"/>
        <c:minorTickMark val="none"/>
        <c:tickLblPos val="nextTo"/>
        <c:crossAx val="1491784863"/>
        <c:crosses val="autoZero"/>
        <c:crossBetween val="between"/>
      </c:valAx>
      <c:spPr>
        <a:noFill/>
        <a:ln>
          <a:noFill/>
        </a:ln>
        <a:effectLst/>
      </c:spPr>
    </c:plotArea>
    <c:legend>
      <c:legendPos val="t"/>
      <c:layout>
        <c:manualLayout>
          <c:xMode val="edge"/>
          <c:yMode val="edge"/>
          <c:x val="0.33076987708853467"/>
          <c:y val="7.5963452681622343E-2"/>
          <c:w val="0.33494634626464376"/>
          <c:h val="5.861040954786312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solidFill>
      <a:schemeClr val="bg1"/>
    </a:solidFill>
    <a:ln w="9525" cap="flat" cmpd="sng" algn="ctr">
      <a:noFill/>
      <a:round/>
    </a:ln>
    <a:effectLst/>
  </c:spPr>
  <c:txPr>
    <a:bodyPr/>
    <a:lstStyle/>
    <a:p>
      <a:pPr>
        <a:defRPr sz="105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56314125507039"/>
          <c:y val="9.3341630367143741E-2"/>
          <c:w val="0.42643785293883713"/>
          <c:h val="0.84066902184831116"/>
        </c:manualLayout>
      </c:layout>
      <c:pieChart>
        <c:varyColors val="1"/>
        <c:ser>
          <c:idx val="0"/>
          <c:order val="0"/>
          <c:tx>
            <c:strRef>
              <c:f>Аркуш1!$B$1</c:f>
              <c:strCache>
                <c:ptCount val="1"/>
                <c:pt idx="0">
                  <c:v>Стовпець1</c:v>
                </c:pt>
              </c:strCache>
            </c:strRef>
          </c:tx>
          <c:spPr>
            <a:solidFill>
              <a:schemeClr val="accent2"/>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2C4-4A6E-A92A-E9758F771FFA}"/>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D2C4-4A6E-A92A-E9758F771FFA}"/>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D2C4-4A6E-A92A-E9758F771FFA}"/>
              </c:ext>
            </c:extLst>
          </c:dPt>
          <c:dPt>
            <c:idx val="3"/>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7-D2C4-4A6E-A92A-E9758F771FFA}"/>
              </c:ext>
            </c:extLst>
          </c:dPt>
          <c:dPt>
            <c:idx val="4"/>
            <c:bubble3D val="0"/>
            <c:spPr>
              <a:solidFill>
                <a:schemeClr val="accent2"/>
              </a:solidFill>
              <a:ln w="19050">
                <a:solidFill>
                  <a:schemeClr val="lt1"/>
                </a:solidFill>
              </a:ln>
              <a:effectLst/>
            </c:spPr>
            <c:extLst>
              <c:ext xmlns:c16="http://schemas.microsoft.com/office/drawing/2014/chart" uri="{C3380CC4-5D6E-409C-BE32-E72D297353CC}">
                <c16:uniqueId val="{00000009-D2C4-4A6E-A92A-E9758F771FFA}"/>
              </c:ext>
            </c:extLst>
          </c:dPt>
          <c:dPt>
            <c:idx val="5"/>
            <c:bubble3D val="0"/>
            <c:spPr>
              <a:solidFill>
                <a:schemeClr val="accent2"/>
              </a:solidFill>
              <a:ln w="19050">
                <a:solidFill>
                  <a:schemeClr val="lt1"/>
                </a:solidFill>
              </a:ln>
              <a:effectLst/>
            </c:spPr>
            <c:extLst>
              <c:ext xmlns:c16="http://schemas.microsoft.com/office/drawing/2014/chart" uri="{C3380CC4-5D6E-409C-BE32-E72D297353CC}">
                <c16:uniqueId val="{0000000B-D2C4-4A6E-A92A-E9758F771FFA}"/>
              </c:ext>
            </c:extLst>
          </c:dPt>
          <c:dLbls>
            <c:dLbl>
              <c:idx val="3"/>
              <c:spPr>
                <a:noFill/>
                <a:ln>
                  <a:noFill/>
                </a:ln>
                <a:effectLst/>
              </c:spPr>
              <c:txPr>
                <a:bodyPr rot="0" spcFirstLastPara="1" vertOverflow="ellipsis" vert="horz" wrap="square" anchor="ctr" anchorCtr="1"/>
                <a:lstStyle/>
                <a:p>
                  <a:pPr>
                    <a:defRPr sz="11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07-D2C4-4A6E-A92A-E9758F771FFA}"/>
                </c:ext>
              </c:extLst>
            </c:dLbl>
            <c:dLbl>
              <c:idx val="5"/>
              <c:layout>
                <c:manualLayout>
                  <c:x val="9.4219756621331426E-3"/>
                  <c:y val="7.9280362978896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2C4-4A6E-A92A-E9758F771FFA}"/>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Аркуш1!$A$2:$A$7</c:f>
              <c:strCache>
                <c:ptCount val="6"/>
                <c:pt idx="0">
                  <c:v>Лише до депутата</c:v>
                </c:pt>
                <c:pt idx="1">
                  <c:v>Скоріше до депутата</c:v>
                </c:pt>
                <c:pt idx="2">
                  <c:v>Для мене це байдуже, можу й так, й так</c:v>
                </c:pt>
                <c:pt idx="3">
                  <c:v>Важко сказати</c:v>
                </c:pt>
                <c:pt idx="4">
                  <c:v>Скоріше до партії</c:v>
                </c:pt>
                <c:pt idx="5">
                  <c:v>Лише до партії</c:v>
                </c:pt>
              </c:strCache>
            </c:strRef>
          </c:cat>
          <c:val>
            <c:numRef>
              <c:f>Аркуш1!$B$2:$B$7</c:f>
              <c:numCache>
                <c:formatCode>0.0</c:formatCode>
                <c:ptCount val="6"/>
                <c:pt idx="0">
                  <c:v>17.647161046337033</c:v>
                </c:pt>
                <c:pt idx="1">
                  <c:v>26.804874950147315</c:v>
                </c:pt>
                <c:pt idx="2">
                  <c:v>37.758947879300806</c:v>
                </c:pt>
                <c:pt idx="3">
                  <c:v>8.0441055258315028</c:v>
                </c:pt>
                <c:pt idx="4">
                  <c:v>6.7891250292255885</c:v>
                </c:pt>
                <c:pt idx="5">
                  <c:v>2.9557855691581922</c:v>
                </c:pt>
              </c:numCache>
            </c:numRef>
          </c:val>
          <c:extLst>
            <c:ext xmlns:c16="http://schemas.microsoft.com/office/drawing/2014/chart" uri="{C3380CC4-5D6E-409C-BE32-E72D297353CC}">
              <c16:uniqueId val="{0000000C-D2C4-4A6E-A92A-E9758F771FF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531778933993665"/>
          <c:y val="2.1700367454068233E-2"/>
          <c:w val="0.48154456841304738"/>
          <c:h val="0.96223223097112864"/>
        </c:manualLayout>
      </c:layout>
      <c:barChart>
        <c:barDir val="bar"/>
        <c:grouping val="clustered"/>
        <c:varyColors val="0"/>
        <c:ser>
          <c:idx val="0"/>
          <c:order val="0"/>
          <c:tx>
            <c:strRef>
              <c:f>Аркуш1!$B$1</c:f>
              <c:strCache>
                <c:ptCount val="1"/>
                <c:pt idx="0">
                  <c:v>Стовпець1</c:v>
                </c:pt>
              </c:strCache>
            </c:strRef>
          </c:tx>
          <c:spPr>
            <a:solidFill>
              <a:schemeClr val="accent1"/>
            </a:solidFill>
            <a:ln>
              <a:noFill/>
            </a:ln>
            <a:effectLst/>
          </c:spPr>
          <c:invertIfNegative val="0"/>
          <c:dPt>
            <c:idx val="2"/>
            <c:invertIfNegative val="0"/>
            <c:bubble3D val="0"/>
            <c:spPr>
              <a:solidFill>
                <a:schemeClr val="accent1"/>
              </a:solidFill>
              <a:ln>
                <a:noFill/>
              </a:ln>
              <a:effectLst/>
            </c:spPr>
            <c:extLst>
              <c:ext xmlns:c16="http://schemas.microsoft.com/office/drawing/2014/chart" uri="{C3380CC4-5D6E-409C-BE32-E72D297353CC}">
                <c16:uniqueId val="{00000001-7189-420B-A60C-3EB7C4B03FA9}"/>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3-7189-420B-A60C-3EB7C4B03FA9}"/>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5-7189-420B-A60C-3EB7C4B03FA9}"/>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7-7189-420B-A60C-3EB7C4B03FA9}"/>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9-7189-420B-A60C-3EB7C4B03FA9}"/>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B-7189-420B-A60C-3EB7C4B03FA9}"/>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0D-7189-420B-A60C-3EB7C4B03FA9}"/>
              </c:ext>
            </c:extLst>
          </c:dPt>
          <c:dPt>
            <c:idx val="14"/>
            <c:invertIfNegative val="0"/>
            <c:bubble3D val="0"/>
            <c:spPr>
              <a:solidFill>
                <a:schemeClr val="accent1"/>
              </a:solidFill>
              <a:ln>
                <a:noFill/>
              </a:ln>
              <a:effectLst/>
            </c:spPr>
            <c:extLst>
              <c:ext xmlns:c16="http://schemas.microsoft.com/office/drawing/2014/chart" uri="{C3380CC4-5D6E-409C-BE32-E72D297353CC}">
                <c16:uniqueId val="{0000000F-7189-420B-A60C-3EB7C4B03FA9}"/>
              </c:ext>
            </c:extLst>
          </c:dPt>
          <c:dPt>
            <c:idx val="15"/>
            <c:invertIfNegative val="0"/>
            <c:bubble3D val="0"/>
            <c:spPr>
              <a:solidFill>
                <a:schemeClr val="bg1">
                  <a:lumMod val="85000"/>
                </a:schemeClr>
              </a:solidFill>
              <a:ln>
                <a:noFill/>
              </a:ln>
              <a:effectLst/>
            </c:spPr>
            <c:extLst>
              <c:ext xmlns:c16="http://schemas.microsoft.com/office/drawing/2014/chart" uri="{C3380CC4-5D6E-409C-BE32-E72D297353CC}">
                <c16:uniqueId val="{00000011-7189-420B-A60C-3EB7C4B03FA9}"/>
              </c:ext>
            </c:extLst>
          </c:dPt>
          <c:dPt>
            <c:idx val="16"/>
            <c:invertIfNegative val="0"/>
            <c:bubble3D val="0"/>
            <c:spPr>
              <a:solidFill>
                <a:schemeClr val="bg1">
                  <a:lumMod val="85000"/>
                </a:schemeClr>
              </a:solidFill>
              <a:ln>
                <a:noFill/>
              </a:ln>
              <a:effectLst/>
            </c:spPr>
            <c:extLst>
              <c:ext xmlns:c16="http://schemas.microsoft.com/office/drawing/2014/chart" uri="{C3380CC4-5D6E-409C-BE32-E72D297353CC}">
                <c16:uniqueId val="{00000013-7189-420B-A60C-3EB7C4B03FA9}"/>
              </c:ext>
            </c:extLst>
          </c:dPt>
          <c:dLbls>
            <c:dLbl>
              <c:idx val="15"/>
              <c:spPr>
                <a:noFill/>
                <a:ln>
                  <a:noFill/>
                </a:ln>
                <a:effectLst/>
              </c:spPr>
              <c:txPr>
                <a:bodyPr rot="0" spcFirstLastPara="1" vertOverflow="ellipsis" vert="horz" wrap="square" anchor="ctr" anchorCtr="1"/>
                <a:lstStyle/>
                <a:p>
                  <a:pPr>
                    <a:defRPr sz="12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11-7189-420B-A60C-3EB7C4B03FA9}"/>
                </c:ext>
              </c:extLst>
            </c:dLbl>
            <c:dLbl>
              <c:idx val="16"/>
              <c:spPr>
                <a:noFill/>
                <a:ln>
                  <a:noFill/>
                </a:ln>
                <a:effectLst/>
              </c:spPr>
              <c:txPr>
                <a:bodyPr rot="0" spcFirstLastPara="1" vertOverflow="ellipsis" vert="horz" wrap="square" anchor="ctr" anchorCtr="1"/>
                <a:lstStyle/>
                <a:p>
                  <a:pPr>
                    <a:defRPr sz="12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13-7189-420B-A60C-3EB7C4B03FA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Аркуш1!$A$2:$A$18</c:f>
              <c:strCache>
                <c:ptCount val="17"/>
                <c:pt idx="0">
                  <c:v>I will search in Internet</c:v>
                </c:pt>
                <c:pt idx="1">
                  <c:v>I know where the MP's reception office</c:v>
                </c:pt>
                <c:pt idx="2">
                  <c:v>I will ask the acquiantances (incl. via Facebook)</c:v>
                </c:pt>
                <c:pt idx="3">
                  <c:v>Via local self-government </c:v>
                </c:pt>
                <c:pt idx="4">
                  <c:v>I will search in VRU website</c:v>
                </c:pt>
                <c:pt idx="5">
                  <c:v>By telephone</c:v>
                </c:pt>
                <c:pt idx="6">
                  <c:v>Via hotline</c:v>
                </c:pt>
                <c:pt idx="7">
                  <c:v>I will look for contact information</c:v>
                </c:pt>
                <c:pt idx="8">
                  <c:v>Personally from the MP</c:v>
                </c:pt>
                <c:pt idx="9">
                  <c:v>Through the reception of the deputy</c:v>
                </c:pt>
                <c:pt idx="10">
                  <c:v>I know the place of residence of the deputy</c:v>
                </c:pt>
                <c:pt idx="11">
                  <c:v>By letter</c:v>
                </c:pt>
                <c:pt idx="12">
                  <c:v>Through government agencies</c:v>
                </c:pt>
                <c:pt idx="13">
                  <c:v>I will look for the deputy's place of work</c:v>
                </c:pt>
                <c:pt idx="14">
                  <c:v>Other</c:v>
                </c:pt>
                <c:pt idx="15">
                  <c:v>I will not look for communication channels</c:v>
                </c:pt>
                <c:pt idx="16">
                  <c:v>Hard to say</c:v>
                </c:pt>
              </c:strCache>
            </c:strRef>
          </c:cat>
          <c:val>
            <c:numRef>
              <c:f>Аркуш1!$B$2:$B$18</c:f>
              <c:numCache>
                <c:formatCode>0.0</c:formatCode>
                <c:ptCount val="17"/>
                <c:pt idx="0">
                  <c:v>27.300538172429235</c:v>
                </c:pt>
                <c:pt idx="1">
                  <c:v>19.408345356472978</c:v>
                </c:pt>
                <c:pt idx="2">
                  <c:v>11.904445554975304</c:v>
                </c:pt>
                <c:pt idx="3">
                  <c:v>10.075766178214254</c:v>
                </c:pt>
                <c:pt idx="4">
                  <c:v>4.3149285080257771</c:v>
                </c:pt>
                <c:pt idx="5">
                  <c:v>3.7420442605216602</c:v>
                </c:pt>
                <c:pt idx="6">
                  <c:v>1.3053842817432373</c:v>
                </c:pt>
                <c:pt idx="7">
                  <c:v>0.96442750677047417</c:v>
                </c:pt>
                <c:pt idx="8">
                  <c:v>0.8683019740395076</c:v>
                </c:pt>
                <c:pt idx="9">
                  <c:v>0.86532053137849707</c:v>
                </c:pt>
                <c:pt idx="10">
                  <c:v>0.81990272195759906</c:v>
                </c:pt>
                <c:pt idx="11">
                  <c:v>0.4746983346982625</c:v>
                </c:pt>
                <c:pt idx="12">
                  <c:v>0.47130774725442609</c:v>
                </c:pt>
                <c:pt idx="13">
                  <c:v>0.29958406960578687</c:v>
                </c:pt>
                <c:pt idx="14">
                  <c:v>0.90138630535755204</c:v>
                </c:pt>
                <c:pt idx="15">
                  <c:v>3.2689556675557996</c:v>
                </c:pt>
                <c:pt idx="16">
                  <c:v>13.014662828999992</c:v>
                </c:pt>
              </c:numCache>
            </c:numRef>
          </c:val>
          <c:extLst>
            <c:ext xmlns:c16="http://schemas.microsoft.com/office/drawing/2014/chart" uri="{C3380CC4-5D6E-409C-BE32-E72D297353CC}">
              <c16:uniqueId val="{00000014-7189-420B-A60C-3EB7C4B03FA9}"/>
            </c:ext>
          </c:extLst>
        </c:ser>
        <c:dLbls>
          <c:showLegendKey val="0"/>
          <c:showVal val="0"/>
          <c:showCatName val="0"/>
          <c:showSerName val="0"/>
          <c:showPercent val="0"/>
          <c:showBubbleSize val="0"/>
        </c:dLbls>
        <c:gapWidth val="50"/>
        <c:overlap val="-10"/>
        <c:axId val="638342784"/>
        <c:axId val="638357344"/>
      </c:barChart>
      <c:catAx>
        <c:axId val="638342784"/>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638357344"/>
        <c:crosses val="autoZero"/>
        <c:auto val="1"/>
        <c:lblAlgn val="ctr"/>
        <c:lblOffset val="100"/>
        <c:noMultiLvlLbl val="0"/>
      </c:catAx>
      <c:valAx>
        <c:axId val="638357344"/>
        <c:scaling>
          <c:orientation val="minMax"/>
          <c:max val="100"/>
        </c:scaling>
        <c:delete val="1"/>
        <c:axPos val="t"/>
        <c:numFmt formatCode="0.0" sourceLinked="1"/>
        <c:majorTickMark val="out"/>
        <c:minorTickMark val="none"/>
        <c:tickLblPos val="nextTo"/>
        <c:crossAx val="638342784"/>
        <c:crosses val="autoZero"/>
        <c:crossBetween val="between"/>
        <c:majorUnit val="10"/>
      </c:valAx>
      <c:spPr>
        <a:noFill/>
        <a:ln w="25400">
          <a:noFill/>
        </a:ln>
        <a:effectLst/>
      </c:spPr>
    </c:plotArea>
    <c:plotVisOnly val="1"/>
    <c:dispBlanksAs val="gap"/>
    <c:showDLblsOverMax val="0"/>
  </c:chart>
  <c:spPr>
    <a:no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290685323997318"/>
          <c:y val="0.1590482533147666"/>
          <c:w val="0.57709314676002677"/>
          <c:h val="0.82464812904343143"/>
        </c:manualLayout>
      </c:layout>
      <c:barChart>
        <c:barDir val="bar"/>
        <c:grouping val="percentStacked"/>
        <c:varyColors val="0"/>
        <c:ser>
          <c:idx val="0"/>
          <c:order val="0"/>
          <c:tx>
            <c:strRef>
              <c:f>Аркуш1!$B$1</c:f>
              <c:strCache>
                <c:ptCount val="1"/>
                <c:pt idx="0">
                  <c:v>Most convenient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Аркуш1!$B$2:$B$10</c:f>
              <c:numCache>
                <c:formatCode>0.0</c:formatCode>
                <c:ptCount val="9"/>
                <c:pt idx="0">
                  <c:v>65.97879548652827</c:v>
                </c:pt>
                <c:pt idx="1">
                  <c:v>24.068037590360206</c:v>
                </c:pt>
                <c:pt idx="2">
                  <c:v>22.797711715975936</c:v>
                </c:pt>
                <c:pt idx="3">
                  <c:v>22.729042354597961</c:v>
                </c:pt>
                <c:pt idx="4">
                  <c:v>19.530264722558936</c:v>
                </c:pt>
                <c:pt idx="5">
                  <c:v>14.62448603294513</c:v>
                </c:pt>
                <c:pt idx="6">
                  <c:v>14.239028118880967</c:v>
                </c:pt>
                <c:pt idx="7">
                  <c:v>13.68576747407282</c:v>
                </c:pt>
                <c:pt idx="8">
                  <c:v>11.226620083966377</c:v>
                </c:pt>
              </c:numCache>
            </c:numRef>
          </c:val>
          <c:extLst>
            <c:ext xmlns:c16="http://schemas.microsoft.com/office/drawing/2014/chart" uri="{C3380CC4-5D6E-409C-BE32-E72D297353CC}">
              <c16:uniqueId val="{00000000-3416-4F3B-BA17-B3562D04D1EF}"/>
            </c:ext>
          </c:extLst>
        </c:ser>
        <c:ser>
          <c:idx val="1"/>
          <c:order val="1"/>
          <c:tx>
            <c:strRef>
              <c:f>Аркуш1!$C$1</c:f>
              <c:strCache>
                <c:ptCount val="1"/>
                <c:pt idx="0">
                  <c:v>4</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Аркуш1!$C$2:$C$10</c:f>
              <c:numCache>
                <c:formatCode>0.0</c:formatCode>
                <c:ptCount val="9"/>
                <c:pt idx="0">
                  <c:v>8.8461042507845917</c:v>
                </c:pt>
                <c:pt idx="1">
                  <c:v>12.257799999338996</c:v>
                </c:pt>
                <c:pt idx="2">
                  <c:v>18.098465574005818</c:v>
                </c:pt>
                <c:pt idx="3">
                  <c:v>14.986278729450616</c:v>
                </c:pt>
                <c:pt idx="4">
                  <c:v>12.779590880372776</c:v>
                </c:pt>
                <c:pt idx="5">
                  <c:v>10.958042024769995</c:v>
                </c:pt>
                <c:pt idx="6">
                  <c:v>10.168622261184858</c:v>
                </c:pt>
                <c:pt idx="7">
                  <c:v>10.843734986781902</c:v>
                </c:pt>
                <c:pt idx="8">
                  <c:v>9.555095972073131</c:v>
                </c:pt>
              </c:numCache>
            </c:numRef>
          </c:val>
          <c:extLst>
            <c:ext xmlns:c16="http://schemas.microsoft.com/office/drawing/2014/chart" uri="{C3380CC4-5D6E-409C-BE32-E72D297353CC}">
              <c16:uniqueId val="{00000001-3416-4F3B-BA17-B3562D04D1EF}"/>
            </c:ext>
          </c:extLst>
        </c:ser>
        <c:ser>
          <c:idx val="2"/>
          <c:order val="2"/>
          <c:tx>
            <c:strRef>
              <c:f>Аркуш1!$D$1</c:f>
              <c:strCache>
                <c:ptCount val="1"/>
                <c:pt idx="0">
                  <c:v>3</c:v>
                </c:pt>
              </c:strCache>
            </c:strRef>
          </c:tx>
          <c:spPr>
            <a:solidFill>
              <a:schemeClr val="accent4">
                <a:lumMod val="40000"/>
                <a:lumOff val="60000"/>
              </a:schemeClr>
            </a:solidFill>
            <a:ln>
              <a:noFill/>
            </a:ln>
            <a:effectLst/>
          </c:spPr>
          <c:invertIfNegative val="0"/>
          <c:dLbls>
            <c:dLbl>
              <c:idx val="0"/>
              <c:layout>
                <c:manualLayout>
                  <c:x val="-9.2006348344628316E-4"/>
                  <c:y val="3.832825144297814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416-4F3B-BA17-B3562D04D1E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Аркуш1!$D$2:$D$10</c:f>
              <c:numCache>
                <c:formatCode>0.0</c:formatCode>
                <c:ptCount val="9"/>
                <c:pt idx="0">
                  <c:v>8.6351130644439706</c:v>
                </c:pt>
                <c:pt idx="1">
                  <c:v>20.447801480597455</c:v>
                </c:pt>
                <c:pt idx="2">
                  <c:v>16.257354860380044</c:v>
                </c:pt>
                <c:pt idx="3">
                  <c:v>20.813171749419467</c:v>
                </c:pt>
                <c:pt idx="4">
                  <c:v>16.431308325187935</c:v>
                </c:pt>
                <c:pt idx="5">
                  <c:v>16.548561335327822</c:v>
                </c:pt>
                <c:pt idx="6">
                  <c:v>18.150893182747751</c:v>
                </c:pt>
                <c:pt idx="7">
                  <c:v>14.583386878556693</c:v>
                </c:pt>
                <c:pt idx="8">
                  <c:v>14.091121817173446</c:v>
                </c:pt>
              </c:numCache>
            </c:numRef>
          </c:val>
          <c:extLst>
            <c:ext xmlns:c16="http://schemas.microsoft.com/office/drawing/2014/chart" uri="{C3380CC4-5D6E-409C-BE32-E72D297353CC}">
              <c16:uniqueId val="{00000003-3416-4F3B-BA17-B3562D04D1EF}"/>
            </c:ext>
          </c:extLst>
        </c:ser>
        <c:ser>
          <c:idx val="3"/>
          <c:order val="3"/>
          <c:tx>
            <c:strRef>
              <c:f>Аркуш1!$E$1</c:f>
              <c:strCache>
                <c:ptCount val="1"/>
                <c:pt idx="0">
                  <c:v>2</c:v>
                </c:pt>
              </c:strCache>
            </c:strRef>
          </c:tx>
          <c:spPr>
            <a:solidFill>
              <a:schemeClr val="accent2">
                <a:lumMod val="60000"/>
                <a:lumOff val="40000"/>
              </a:schemeClr>
            </a:solidFill>
            <a:ln>
              <a:noFill/>
            </a:ln>
            <a:effectLst/>
          </c:spPr>
          <c:invertIfNegative val="0"/>
          <c:dLbls>
            <c:dLbl>
              <c:idx val="0"/>
              <c:layout>
                <c:manualLayout>
                  <c:x val="-1.7398495273357931E-16"/>
                  <c:y val="7.139571519576473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416-4F3B-BA17-B3562D04D1EF}"/>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Аркуш1!$E$2:$E$10</c:f>
              <c:numCache>
                <c:formatCode>0.0</c:formatCode>
                <c:ptCount val="9"/>
                <c:pt idx="0">
                  <c:v>3.5271427222339522</c:v>
                </c:pt>
                <c:pt idx="1">
                  <c:v>11.189991761769644</c:v>
                </c:pt>
                <c:pt idx="2">
                  <c:v>8.5216641587524347</c:v>
                </c:pt>
                <c:pt idx="3">
                  <c:v>11.279629178060262</c:v>
                </c:pt>
                <c:pt idx="4">
                  <c:v>9.299418370195772</c:v>
                </c:pt>
                <c:pt idx="5">
                  <c:v>12.309524582868733</c:v>
                </c:pt>
                <c:pt idx="6">
                  <c:v>12.823279205674856</c:v>
                </c:pt>
                <c:pt idx="7">
                  <c:v>11.456533360341961</c:v>
                </c:pt>
                <c:pt idx="8">
                  <c:v>14.235678668751151</c:v>
                </c:pt>
              </c:numCache>
            </c:numRef>
          </c:val>
          <c:extLst>
            <c:ext xmlns:c16="http://schemas.microsoft.com/office/drawing/2014/chart" uri="{C3380CC4-5D6E-409C-BE32-E72D297353CC}">
              <c16:uniqueId val="{00000005-3416-4F3B-BA17-B3562D04D1EF}"/>
            </c:ext>
          </c:extLst>
        </c:ser>
        <c:ser>
          <c:idx val="4"/>
          <c:order val="4"/>
          <c:tx>
            <c:strRef>
              <c:f>Аркуш1!$F$1</c:f>
              <c:strCache>
                <c:ptCount val="1"/>
                <c:pt idx="0">
                  <c:v>Least convenient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Аркуш1!$F$2:$F$10</c:f>
              <c:numCache>
                <c:formatCode>0.0</c:formatCode>
                <c:ptCount val="9"/>
                <c:pt idx="0">
                  <c:v>7.6562857610384434</c:v>
                </c:pt>
                <c:pt idx="1">
                  <c:v>25.160122905882609</c:v>
                </c:pt>
                <c:pt idx="2">
                  <c:v>29.755881582086339</c:v>
                </c:pt>
                <c:pt idx="3">
                  <c:v>22.846046851238068</c:v>
                </c:pt>
                <c:pt idx="4">
                  <c:v>35.092039333482752</c:v>
                </c:pt>
                <c:pt idx="5">
                  <c:v>38.794233064164182</c:v>
                </c:pt>
                <c:pt idx="6">
                  <c:v>39.326381811618319</c:v>
                </c:pt>
                <c:pt idx="7">
                  <c:v>42.954746676997615</c:v>
                </c:pt>
                <c:pt idx="8">
                  <c:v>45.924510244363546</c:v>
                </c:pt>
              </c:numCache>
            </c:numRef>
          </c:val>
          <c:extLst>
            <c:ext xmlns:c16="http://schemas.microsoft.com/office/drawing/2014/chart" uri="{C3380CC4-5D6E-409C-BE32-E72D297353CC}">
              <c16:uniqueId val="{00000006-3416-4F3B-BA17-B3562D04D1EF}"/>
            </c:ext>
          </c:extLst>
        </c:ser>
        <c:ser>
          <c:idx val="5"/>
          <c:order val="5"/>
          <c:tx>
            <c:strRef>
              <c:f>Аркуш1!$G$1</c:f>
              <c:strCache>
                <c:ptCount val="1"/>
                <c:pt idx="0">
                  <c:v>Hard to say</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Аркуш1!$A$2:$A$10</c:f>
              <c:strCache>
                <c:ptCount val="9"/>
                <c:pt idx="0">
                  <c:v>Personal meeting with a deputy (in reception office) </c:v>
                </c:pt>
                <c:pt idx="1">
                  <c:v>Participation in the meeting with the voters (public event) </c:v>
                </c:pt>
                <c:pt idx="2">
                  <c:v>By telephone</c:v>
                </c:pt>
                <c:pt idx="3">
                  <c:v>Meeting with the deputy's assistant in the reception office</c:v>
                </c:pt>
                <c:pt idx="4">
                  <c:v>Via viber or other messengers</c:v>
                </c:pt>
                <c:pt idx="5">
                  <c:v>In social networks (Facebook page),
or through the deputy's website </c:v>
                </c:pt>
                <c:pt idx="6">
                  <c:v>By phone with the deputy's assistant</c:v>
                </c:pt>
                <c:pt idx="7">
                  <c:v>By e-mail</c:v>
                </c:pt>
                <c:pt idx="8">
                  <c:v>Paper letter</c:v>
                </c:pt>
              </c:strCache>
            </c:strRef>
          </c:cat>
          <c:val>
            <c:numRef>
              <c:f>Аркуш1!$G$2:$G$10</c:f>
              <c:numCache>
                <c:formatCode>0.0</c:formatCode>
                <c:ptCount val="9"/>
                <c:pt idx="0">
                  <c:v>5.3565587149710403</c:v>
                </c:pt>
                <c:pt idx="1">
                  <c:v>6.8762462620514091</c:v>
                </c:pt>
                <c:pt idx="2">
                  <c:v>4.5689221087997831</c:v>
                </c:pt>
                <c:pt idx="3">
                  <c:v>7.345831137233942</c:v>
                </c:pt>
                <c:pt idx="4">
                  <c:v>6.8673783682021812</c:v>
                </c:pt>
                <c:pt idx="5">
                  <c:v>6.7651529599245288</c:v>
                </c:pt>
                <c:pt idx="6">
                  <c:v>5.2917954198936128</c:v>
                </c:pt>
                <c:pt idx="7">
                  <c:v>6.4758306232493545</c:v>
                </c:pt>
                <c:pt idx="8">
                  <c:v>4.966973213672734</c:v>
                </c:pt>
              </c:numCache>
            </c:numRef>
          </c:val>
          <c:extLst>
            <c:ext xmlns:c16="http://schemas.microsoft.com/office/drawing/2014/chart" uri="{C3380CC4-5D6E-409C-BE32-E72D297353CC}">
              <c16:uniqueId val="{00000007-3416-4F3B-BA17-B3562D04D1EF}"/>
            </c:ext>
          </c:extLst>
        </c:ser>
        <c:dLbls>
          <c:showLegendKey val="0"/>
          <c:showVal val="0"/>
          <c:showCatName val="0"/>
          <c:showSerName val="0"/>
          <c:showPercent val="0"/>
          <c:showBubbleSize val="0"/>
        </c:dLbls>
        <c:gapWidth val="50"/>
        <c:overlap val="100"/>
        <c:axId val="1503552831"/>
        <c:axId val="1503549503"/>
      </c:barChart>
      <c:catAx>
        <c:axId val="1503552831"/>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1503549503"/>
        <c:crosses val="autoZero"/>
        <c:auto val="1"/>
        <c:lblAlgn val="ctr"/>
        <c:lblOffset val="100"/>
        <c:noMultiLvlLbl val="0"/>
      </c:catAx>
      <c:valAx>
        <c:axId val="1503549503"/>
        <c:scaling>
          <c:orientation val="minMax"/>
        </c:scaling>
        <c:delete val="1"/>
        <c:axPos val="t"/>
        <c:numFmt formatCode="0%" sourceLinked="1"/>
        <c:majorTickMark val="none"/>
        <c:minorTickMark val="none"/>
        <c:tickLblPos val="nextTo"/>
        <c:crossAx val="1503552831"/>
        <c:crosses val="autoZero"/>
        <c:crossBetween val="between"/>
      </c:valAx>
      <c:spPr>
        <a:noFill/>
        <a:ln>
          <a:noFill/>
        </a:ln>
        <a:effectLst/>
      </c:spPr>
    </c:plotArea>
    <c:legend>
      <c:legendPos val="t"/>
      <c:layout>
        <c:manualLayout>
          <c:xMode val="edge"/>
          <c:yMode val="edge"/>
          <c:x val="0.40260773079372147"/>
          <c:y val="2.877947554698564E-2"/>
          <c:w val="0.59732146635141026"/>
          <c:h val="0.1341619053844559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solidFill>
      <a:schemeClr val="bg1"/>
    </a:solid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621800409745023E-2"/>
          <c:y val="0.13906156981773926"/>
          <c:w val="0.94529558413348802"/>
          <c:h val="0.8423164562530242"/>
        </c:manualLayout>
      </c:layout>
      <c:pieChart>
        <c:varyColors val="1"/>
        <c:ser>
          <c:idx val="0"/>
          <c:order val="0"/>
          <c:tx>
            <c:strRef>
              <c:f>Аркуш1!$B$1</c:f>
              <c:strCache>
                <c:ptCount val="1"/>
                <c:pt idx="0">
                  <c:v>Стовпець1</c:v>
                </c:pt>
              </c:strCache>
            </c:strRef>
          </c:tx>
          <c:spPr>
            <a:solidFill>
              <a:schemeClr val="accent2"/>
            </a:solidFill>
          </c:spPr>
          <c:dPt>
            <c:idx val="0"/>
            <c:bubble3D val="0"/>
            <c:explosion val="4"/>
            <c:spPr>
              <a:solidFill>
                <a:schemeClr val="accent1"/>
              </a:solidFill>
              <a:ln w="19050">
                <a:solidFill>
                  <a:schemeClr val="lt1"/>
                </a:solidFill>
              </a:ln>
              <a:effectLst/>
            </c:spPr>
            <c:extLst>
              <c:ext xmlns:c16="http://schemas.microsoft.com/office/drawing/2014/chart" uri="{C3380CC4-5D6E-409C-BE32-E72D297353CC}">
                <c16:uniqueId val="{00000001-06A8-43C5-8143-323170B99C8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6A8-43C5-8143-323170B99C82}"/>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Аркуш1!$A$2:$A$3</c:f>
              <c:strCache>
                <c:ptCount val="2"/>
                <c:pt idx="0">
                  <c:v>Так</c:v>
                </c:pt>
                <c:pt idx="1">
                  <c:v>Ні</c:v>
                </c:pt>
              </c:strCache>
            </c:strRef>
          </c:cat>
          <c:val>
            <c:numRef>
              <c:f>Аркуш1!$B$2:$B$3</c:f>
              <c:numCache>
                <c:formatCode>0.0</c:formatCode>
                <c:ptCount val="2"/>
                <c:pt idx="0">
                  <c:v>41.2</c:v>
                </c:pt>
                <c:pt idx="1">
                  <c:v>58.8</c:v>
                </c:pt>
              </c:numCache>
            </c:numRef>
          </c:val>
          <c:extLst>
            <c:ext xmlns:c16="http://schemas.microsoft.com/office/drawing/2014/chart" uri="{C3380CC4-5D6E-409C-BE32-E72D297353CC}">
              <c16:uniqueId val="{00000004-06A8-43C5-8143-323170B99C8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108782531460563"/>
          <c:y val="0.2353644447254522"/>
          <c:w val="0.71891217468539426"/>
          <c:h val="0.74833193729369663"/>
        </c:manualLayout>
      </c:layout>
      <c:barChart>
        <c:barDir val="bar"/>
        <c:grouping val="percentStacked"/>
        <c:varyColors val="0"/>
        <c:ser>
          <c:idx val="0"/>
          <c:order val="0"/>
          <c:tx>
            <c:strRef>
              <c:f>Аркуш1!$B$1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 </c:v>
                </c:pt>
                <c:pt idx="2">
                  <c:v>40-49 </c:v>
                </c:pt>
                <c:pt idx="3">
                  <c:v>50-59 </c:v>
                </c:pt>
                <c:pt idx="4">
                  <c:v>60-69 </c:v>
                </c:pt>
                <c:pt idx="5">
                  <c:v>70+ </c:v>
                </c:pt>
              </c:strCache>
            </c:strRef>
          </c:cat>
          <c:val>
            <c:numRef>
              <c:f>Аркуш1!$B$2:$B$7</c:f>
              <c:numCache>
                <c:formatCode>0.0</c:formatCode>
                <c:ptCount val="6"/>
                <c:pt idx="0">
                  <c:v>49.6</c:v>
                </c:pt>
                <c:pt idx="1">
                  <c:v>48.4</c:v>
                </c:pt>
                <c:pt idx="2">
                  <c:v>46</c:v>
                </c:pt>
                <c:pt idx="3">
                  <c:v>39.4</c:v>
                </c:pt>
                <c:pt idx="4">
                  <c:v>35.6</c:v>
                </c:pt>
                <c:pt idx="5">
                  <c:v>21.6</c:v>
                </c:pt>
              </c:numCache>
            </c:numRef>
          </c:val>
          <c:extLst>
            <c:ext xmlns:c16="http://schemas.microsoft.com/office/drawing/2014/chart" uri="{C3380CC4-5D6E-409C-BE32-E72D297353CC}">
              <c16:uniqueId val="{00000000-1726-40F9-91C5-7510D3C426A2}"/>
            </c:ext>
          </c:extLst>
        </c:ser>
        <c:ser>
          <c:idx val="1"/>
          <c:order val="1"/>
          <c:tx>
            <c:strRef>
              <c:f>Аркуш1!$C$1</c:f>
              <c:strCache>
                <c:ptCount val="1"/>
                <c:pt idx="0">
                  <c:v>No</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 </c:v>
                </c:pt>
                <c:pt idx="2">
                  <c:v>40-49 </c:v>
                </c:pt>
                <c:pt idx="3">
                  <c:v>50-59 </c:v>
                </c:pt>
                <c:pt idx="4">
                  <c:v>60-69 </c:v>
                </c:pt>
                <c:pt idx="5">
                  <c:v>70+ </c:v>
                </c:pt>
              </c:strCache>
            </c:strRef>
          </c:cat>
          <c:val>
            <c:numRef>
              <c:f>Аркуш1!$C$2:$C$7</c:f>
              <c:numCache>
                <c:formatCode>0.0</c:formatCode>
                <c:ptCount val="6"/>
                <c:pt idx="0">
                  <c:v>50.4</c:v>
                </c:pt>
                <c:pt idx="1">
                  <c:v>51.6</c:v>
                </c:pt>
                <c:pt idx="2">
                  <c:v>54</c:v>
                </c:pt>
                <c:pt idx="3">
                  <c:v>60.6</c:v>
                </c:pt>
                <c:pt idx="4">
                  <c:v>64.400000000000006</c:v>
                </c:pt>
                <c:pt idx="5">
                  <c:v>78.400000000000006</c:v>
                </c:pt>
              </c:numCache>
            </c:numRef>
          </c:val>
          <c:extLst>
            <c:ext xmlns:c16="http://schemas.microsoft.com/office/drawing/2014/chart" uri="{C3380CC4-5D6E-409C-BE32-E72D297353CC}">
              <c16:uniqueId val="{00000001-1726-40F9-91C5-7510D3C426A2}"/>
            </c:ext>
          </c:extLst>
        </c:ser>
        <c:dLbls>
          <c:showLegendKey val="0"/>
          <c:showVal val="0"/>
          <c:showCatName val="0"/>
          <c:showSerName val="0"/>
          <c:showPercent val="0"/>
          <c:showBubbleSize val="0"/>
        </c:dLbls>
        <c:gapWidth val="50"/>
        <c:overlap val="100"/>
        <c:axId val="1503552831"/>
        <c:axId val="1503549503"/>
      </c:barChart>
      <c:catAx>
        <c:axId val="1503552831"/>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1503549503"/>
        <c:crosses val="autoZero"/>
        <c:auto val="1"/>
        <c:lblAlgn val="ctr"/>
        <c:lblOffset val="100"/>
        <c:noMultiLvlLbl val="0"/>
      </c:catAx>
      <c:valAx>
        <c:axId val="1503549503"/>
        <c:scaling>
          <c:orientation val="minMax"/>
        </c:scaling>
        <c:delete val="1"/>
        <c:axPos val="t"/>
        <c:numFmt formatCode="0%" sourceLinked="1"/>
        <c:majorTickMark val="none"/>
        <c:minorTickMark val="none"/>
        <c:tickLblPos val="nextTo"/>
        <c:crossAx val="1503552831"/>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742818900758504"/>
          <c:y val="0.15587535760997803"/>
          <c:w val="0.44102052052568486"/>
          <c:h val="0.83774200316870395"/>
        </c:manualLayout>
      </c:layout>
      <c:pieChart>
        <c:varyColors val="1"/>
        <c:ser>
          <c:idx val="0"/>
          <c:order val="0"/>
          <c:tx>
            <c:strRef>
              <c:f>Аркуш1!$B$1</c:f>
              <c:strCache>
                <c:ptCount val="1"/>
                <c:pt idx="0">
                  <c:v>Стовпець1</c:v>
                </c:pt>
              </c:strCache>
            </c:strRef>
          </c:tx>
          <c:spPr>
            <a:solidFill>
              <a:schemeClr val="accent2"/>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E6F-4A21-9862-E2D70FA96BE1}"/>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2E6F-4A21-9862-E2D70FA96BE1}"/>
              </c:ext>
            </c:extLst>
          </c:dPt>
          <c:dPt>
            <c:idx val="2"/>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5-2E6F-4A21-9862-E2D70FA96BE1}"/>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2E6F-4A21-9862-E2D70FA96BE1}"/>
              </c:ext>
            </c:extLst>
          </c:dPt>
          <c:dPt>
            <c:idx val="4"/>
            <c:bubble3D val="0"/>
            <c:spPr>
              <a:solidFill>
                <a:schemeClr val="accent2"/>
              </a:solidFill>
              <a:ln w="19050">
                <a:solidFill>
                  <a:schemeClr val="lt1"/>
                </a:solidFill>
              </a:ln>
              <a:effectLst/>
            </c:spPr>
            <c:extLst>
              <c:ext xmlns:c16="http://schemas.microsoft.com/office/drawing/2014/chart" uri="{C3380CC4-5D6E-409C-BE32-E72D297353CC}">
                <c16:uniqueId val="{00000009-2E6F-4A21-9862-E2D70FA96BE1}"/>
              </c:ext>
            </c:extLst>
          </c:dPt>
          <c:dLbls>
            <c:dLbl>
              <c:idx val="2"/>
              <c:spPr>
                <a:noFill/>
                <a:ln>
                  <a:noFill/>
                </a:ln>
                <a:effectLst/>
              </c:spPr>
              <c:txPr>
                <a:bodyPr rot="0" spcFirstLastPara="1" vertOverflow="ellipsis" vert="horz" wrap="square" anchor="ctr" anchorCtr="1"/>
                <a:lstStyle/>
                <a:p>
                  <a:pPr>
                    <a:defRPr sz="1200" b="0" i="0" u="none" strike="noStrike" kern="1200" baseline="0">
                      <a:solidFill>
                        <a:schemeClr val="bg1">
                          <a:lumMod val="50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05-2E6F-4A21-9862-E2D70FA96BE1}"/>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Аркуш1!$A$2:$A$6</c:f>
              <c:strCache>
                <c:ptCount val="5"/>
                <c:pt idx="0">
                  <c:v>Так, дуже добре знаю</c:v>
                </c:pt>
                <c:pt idx="1">
                  <c:v>Скоріше знаю</c:v>
                </c:pt>
                <c:pt idx="2">
                  <c:v>Важко сказати</c:v>
                </c:pt>
                <c:pt idx="3">
                  <c:v>Скоріше не знаю</c:v>
                </c:pt>
                <c:pt idx="4">
                  <c:v>Не знаю взагалі</c:v>
                </c:pt>
              </c:strCache>
            </c:strRef>
          </c:cat>
          <c:val>
            <c:numRef>
              <c:f>Аркуш1!$B$2:$B$6</c:f>
              <c:numCache>
                <c:formatCode>0.0</c:formatCode>
                <c:ptCount val="5"/>
                <c:pt idx="0">
                  <c:v>10.555421849951959</c:v>
                </c:pt>
                <c:pt idx="1">
                  <c:v>33.579930251559659</c:v>
                </c:pt>
                <c:pt idx="2">
                  <c:v>3.1516578191034026</c:v>
                </c:pt>
                <c:pt idx="3">
                  <c:v>32.998507726182339</c:v>
                </c:pt>
                <c:pt idx="4">
                  <c:v>19.714482353203067</c:v>
                </c:pt>
              </c:numCache>
            </c:numRef>
          </c:val>
          <c:extLst>
            <c:ext xmlns:c16="http://schemas.microsoft.com/office/drawing/2014/chart" uri="{C3380CC4-5D6E-409C-BE32-E72D297353CC}">
              <c16:uniqueId val="{0000000A-2E6F-4A21-9862-E2D70FA96BE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621800409745023E-2"/>
          <c:y val="0.13906156981773926"/>
          <c:w val="0.94529558413348802"/>
          <c:h val="0.8423164562530242"/>
        </c:manualLayout>
      </c:layout>
      <c:pieChart>
        <c:varyColors val="1"/>
        <c:ser>
          <c:idx val="0"/>
          <c:order val="0"/>
          <c:tx>
            <c:strRef>
              <c:f>Аркуш1!$B$1</c:f>
              <c:strCache>
                <c:ptCount val="1"/>
                <c:pt idx="0">
                  <c:v>Стовпець1</c:v>
                </c:pt>
              </c:strCache>
            </c:strRef>
          </c:tx>
          <c:spPr>
            <a:solidFill>
              <a:schemeClr val="accent2"/>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F01-499E-9A68-01A7E0BA4BA9}"/>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EF01-499E-9A68-01A7E0BA4BA9}"/>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8B0B-492D-9E17-8E8D2FA5F4C1}"/>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Аркуш1!$A$2:$A$4</c:f>
              <c:strCache>
                <c:ptCount val="3"/>
                <c:pt idx="0">
                  <c:v>Знають і користувалися</c:v>
                </c:pt>
                <c:pt idx="1">
                  <c:v>Знають, але не користувалися</c:v>
                </c:pt>
                <c:pt idx="2">
                  <c:v>Не знають</c:v>
                </c:pt>
              </c:strCache>
            </c:strRef>
          </c:cat>
          <c:val>
            <c:numRef>
              <c:f>Аркуш1!$B$2:$B$4</c:f>
              <c:numCache>
                <c:formatCode>0.0</c:formatCode>
                <c:ptCount val="3"/>
                <c:pt idx="0">
                  <c:v>19.3</c:v>
                </c:pt>
                <c:pt idx="1">
                  <c:v>23.9</c:v>
                </c:pt>
                <c:pt idx="2" formatCode="General">
                  <c:v>56.7</c:v>
                </c:pt>
              </c:numCache>
            </c:numRef>
          </c:val>
          <c:extLst>
            <c:ext xmlns:c16="http://schemas.microsoft.com/office/drawing/2014/chart" uri="{C3380CC4-5D6E-409C-BE32-E72D297353CC}">
              <c16:uniqueId val="{00000004-EF01-499E-9A68-01A7E0BA4BA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082615456766967E-2"/>
          <c:y val="0.15768354374697577"/>
          <c:w val="0.94529558413348802"/>
          <c:h val="0.8423164562530242"/>
        </c:manualLayout>
      </c:layout>
      <c:pieChart>
        <c:varyColors val="1"/>
        <c:ser>
          <c:idx val="0"/>
          <c:order val="0"/>
          <c:tx>
            <c:strRef>
              <c:f>Аркуш1!$B$1</c:f>
              <c:strCache>
                <c:ptCount val="1"/>
                <c:pt idx="0">
                  <c:v>Стовпець1</c:v>
                </c:pt>
              </c:strCache>
            </c:strRef>
          </c:tx>
          <c:spPr>
            <a:solidFill>
              <a:schemeClr val="accent2"/>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B52-4EE3-85C4-C0DB7964785A}"/>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FB52-4EE3-85C4-C0DB7964785A}"/>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FB52-4EE3-85C4-C0DB7964785A}"/>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Аркуш1!$A$2:$A$4</c:f>
              <c:strCache>
                <c:ptCount val="3"/>
                <c:pt idx="0">
                  <c:v>Знають і користувалися</c:v>
                </c:pt>
                <c:pt idx="1">
                  <c:v>Знають, але не користувалися</c:v>
                </c:pt>
                <c:pt idx="2">
                  <c:v>Не знають</c:v>
                </c:pt>
              </c:strCache>
            </c:strRef>
          </c:cat>
          <c:val>
            <c:numRef>
              <c:f>Аркуш1!$B$2:$B$4</c:f>
              <c:numCache>
                <c:formatCode>0.0</c:formatCode>
                <c:ptCount val="3"/>
                <c:pt idx="0">
                  <c:v>5.2003425916109771</c:v>
                </c:pt>
                <c:pt idx="1">
                  <c:v>33.642348593581666</c:v>
                </c:pt>
                <c:pt idx="2">
                  <c:v>61.157308814807713</c:v>
                </c:pt>
              </c:numCache>
            </c:numRef>
          </c:val>
          <c:extLst>
            <c:ext xmlns:c16="http://schemas.microsoft.com/office/drawing/2014/chart" uri="{C3380CC4-5D6E-409C-BE32-E72D297353CC}">
              <c16:uniqueId val="{00000006-FB52-4EE3-85C4-C0DB7964785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108782531460563"/>
          <c:y val="0.2353644447254522"/>
          <c:w val="0.71891217468539426"/>
          <c:h val="0.74833193729369663"/>
        </c:manualLayout>
      </c:layout>
      <c:barChart>
        <c:barDir val="bar"/>
        <c:grouping val="percentStacked"/>
        <c:varyColors val="0"/>
        <c:ser>
          <c:idx val="0"/>
          <c:order val="0"/>
          <c:tx>
            <c:strRef>
              <c:f>Аркуш1!$B$1</c:f>
              <c:strCache>
                <c:ptCount val="1"/>
                <c:pt idx="0">
                  <c:v>Know and have used</c:v>
                </c:pt>
              </c:strCache>
            </c:strRef>
          </c:tx>
          <c:spPr>
            <a:solidFill>
              <a:schemeClr val="accent1"/>
            </a:solidFill>
            <a:ln>
              <a:noFill/>
            </a:ln>
            <a:effectLst/>
          </c:spPr>
          <c:invertIfNegative val="0"/>
          <c:dLbls>
            <c:dLbl>
              <c:idx val="5"/>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extLst>
                <c:ext xmlns:c16="http://schemas.microsoft.com/office/drawing/2014/chart" uri="{C3380CC4-5D6E-409C-BE32-E72D297353CC}">
                  <c16:uniqueId val="{00000003-5151-4042-9E14-47C958F27281}"/>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c:v>
                </c:pt>
                <c:pt idx="2">
                  <c:v>40-49</c:v>
                </c:pt>
                <c:pt idx="3">
                  <c:v>50-59</c:v>
                </c:pt>
                <c:pt idx="4">
                  <c:v>60-69</c:v>
                </c:pt>
                <c:pt idx="5">
                  <c:v>70+ </c:v>
                </c:pt>
              </c:strCache>
            </c:strRef>
          </c:cat>
          <c:val>
            <c:numRef>
              <c:f>Аркуш1!$B$2:$B$7</c:f>
              <c:numCache>
                <c:formatCode>0.0</c:formatCode>
                <c:ptCount val="6"/>
                <c:pt idx="0">
                  <c:v>31</c:v>
                </c:pt>
                <c:pt idx="1">
                  <c:v>30.4</c:v>
                </c:pt>
                <c:pt idx="2">
                  <c:v>23.8</c:v>
                </c:pt>
                <c:pt idx="3">
                  <c:v>12.8</c:v>
                </c:pt>
                <c:pt idx="4">
                  <c:v>7.8</c:v>
                </c:pt>
                <c:pt idx="5">
                  <c:v>2.7</c:v>
                </c:pt>
              </c:numCache>
            </c:numRef>
          </c:val>
          <c:extLst>
            <c:ext xmlns:c16="http://schemas.microsoft.com/office/drawing/2014/chart" uri="{C3380CC4-5D6E-409C-BE32-E72D297353CC}">
              <c16:uniqueId val="{00000000-5151-4042-9E14-47C958F27281}"/>
            </c:ext>
          </c:extLst>
        </c:ser>
        <c:ser>
          <c:idx val="1"/>
          <c:order val="1"/>
          <c:tx>
            <c:strRef>
              <c:f>Аркуш1!$C$1</c:f>
              <c:strCache>
                <c:ptCount val="1"/>
                <c:pt idx="0">
                  <c:v>Know, but have not used</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c:v>
                </c:pt>
                <c:pt idx="2">
                  <c:v>40-49</c:v>
                </c:pt>
                <c:pt idx="3">
                  <c:v>50-59</c:v>
                </c:pt>
                <c:pt idx="4">
                  <c:v>60-69</c:v>
                </c:pt>
                <c:pt idx="5">
                  <c:v>70+ </c:v>
                </c:pt>
              </c:strCache>
            </c:strRef>
          </c:cat>
          <c:val>
            <c:numRef>
              <c:f>Аркуш1!$C$2:$C$7</c:f>
              <c:numCache>
                <c:formatCode>0.0</c:formatCode>
                <c:ptCount val="6"/>
                <c:pt idx="0">
                  <c:v>30.9</c:v>
                </c:pt>
                <c:pt idx="1">
                  <c:v>20.5</c:v>
                </c:pt>
                <c:pt idx="2">
                  <c:v>25.2</c:v>
                </c:pt>
                <c:pt idx="3">
                  <c:v>23.9</c:v>
                </c:pt>
                <c:pt idx="4">
                  <c:v>24.5</c:v>
                </c:pt>
                <c:pt idx="5">
                  <c:v>18.3</c:v>
                </c:pt>
              </c:numCache>
            </c:numRef>
          </c:val>
          <c:extLst>
            <c:ext xmlns:c16="http://schemas.microsoft.com/office/drawing/2014/chart" uri="{C3380CC4-5D6E-409C-BE32-E72D297353CC}">
              <c16:uniqueId val="{00000001-5151-4042-9E14-47C958F27281}"/>
            </c:ext>
          </c:extLst>
        </c:ser>
        <c:ser>
          <c:idx val="2"/>
          <c:order val="2"/>
          <c:tx>
            <c:strRef>
              <c:f>Аркуш1!$D$1</c:f>
              <c:strCache>
                <c:ptCount val="1"/>
                <c:pt idx="0">
                  <c:v>Do not know</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entury Gothic" panose="020B0502020202020204" pitchFamily="34" charset="0"/>
                    <a:ea typeface="+mn-ea"/>
                    <a:cs typeface="Arial" panose="020B0604020202020204" pitchFamily="34" charset="0"/>
                  </a:defRPr>
                </a:pPr>
                <a:endParaRPr lang="ru-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Аркуш1!$A$2:$A$7</c:f>
              <c:strCache>
                <c:ptCount val="6"/>
                <c:pt idx="0">
                  <c:v>18-29 </c:v>
                </c:pt>
                <c:pt idx="1">
                  <c:v>30-39</c:v>
                </c:pt>
                <c:pt idx="2">
                  <c:v>40-49</c:v>
                </c:pt>
                <c:pt idx="3">
                  <c:v>50-59</c:v>
                </c:pt>
                <c:pt idx="4">
                  <c:v>60-69</c:v>
                </c:pt>
                <c:pt idx="5">
                  <c:v>70+ </c:v>
                </c:pt>
              </c:strCache>
            </c:strRef>
          </c:cat>
          <c:val>
            <c:numRef>
              <c:f>Аркуш1!$D$2:$D$7</c:f>
              <c:numCache>
                <c:formatCode>0.0</c:formatCode>
                <c:ptCount val="6"/>
                <c:pt idx="0">
                  <c:v>38.1</c:v>
                </c:pt>
                <c:pt idx="1">
                  <c:v>49.1</c:v>
                </c:pt>
                <c:pt idx="2">
                  <c:v>51</c:v>
                </c:pt>
                <c:pt idx="3">
                  <c:v>63.4</c:v>
                </c:pt>
                <c:pt idx="4">
                  <c:v>67.7</c:v>
                </c:pt>
                <c:pt idx="5">
                  <c:v>79</c:v>
                </c:pt>
              </c:numCache>
            </c:numRef>
          </c:val>
          <c:extLst>
            <c:ext xmlns:c16="http://schemas.microsoft.com/office/drawing/2014/chart" uri="{C3380CC4-5D6E-409C-BE32-E72D297353CC}">
              <c16:uniqueId val="{00000002-5151-4042-9E14-47C958F27281}"/>
            </c:ext>
          </c:extLst>
        </c:ser>
        <c:dLbls>
          <c:showLegendKey val="0"/>
          <c:showVal val="0"/>
          <c:showCatName val="0"/>
          <c:showSerName val="0"/>
          <c:showPercent val="0"/>
          <c:showBubbleSize val="0"/>
        </c:dLbls>
        <c:gapWidth val="50"/>
        <c:overlap val="100"/>
        <c:axId val="1503552831"/>
        <c:axId val="1503549503"/>
      </c:barChart>
      <c:catAx>
        <c:axId val="1503552831"/>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crossAx val="1503549503"/>
        <c:crosses val="autoZero"/>
        <c:auto val="1"/>
        <c:lblAlgn val="ctr"/>
        <c:lblOffset val="100"/>
        <c:noMultiLvlLbl val="0"/>
      </c:catAx>
      <c:valAx>
        <c:axId val="1503549503"/>
        <c:scaling>
          <c:orientation val="minMax"/>
        </c:scaling>
        <c:delete val="1"/>
        <c:axPos val="t"/>
        <c:numFmt formatCode="0%" sourceLinked="1"/>
        <c:majorTickMark val="none"/>
        <c:minorTickMark val="none"/>
        <c:tickLblPos val="nextTo"/>
        <c:crossAx val="1503552831"/>
        <c:crosses val="autoZero"/>
        <c:crossBetween val="between"/>
      </c:valAx>
      <c:spPr>
        <a:noFill/>
        <a:ln>
          <a:noFill/>
        </a:ln>
        <a:effectLst/>
      </c:spPr>
    </c:plotArea>
    <c:legend>
      <c:legendPos val="t"/>
      <c:layout>
        <c:manualLayout>
          <c:xMode val="edge"/>
          <c:yMode val="edge"/>
          <c:x val="1.000133836942808E-2"/>
          <c:y val="4.7589035642293026E-2"/>
          <c:w val="0.9895918652811303"/>
          <c:h val="0.1459021035485291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Arial" panose="020B0604020202020204" pitchFamily="34" charset="0"/>
            </a:defRPr>
          </a:pPr>
          <a:endParaRPr lang="ru-UA"/>
        </a:p>
      </c:txPr>
    </c:legend>
    <c:plotVisOnly val="1"/>
    <c:dispBlanksAs val="gap"/>
    <c:showDLblsOverMax val="0"/>
  </c:chart>
  <c:spPr>
    <a:noFill/>
    <a:ln w="9525" cap="flat" cmpd="sng" algn="ctr">
      <a:noFill/>
      <a:round/>
    </a:ln>
    <a:effectLst/>
  </c:spPr>
  <c:txPr>
    <a:bodyPr/>
    <a:lstStyle/>
    <a:p>
      <a:pPr>
        <a:defRPr sz="1100">
          <a:latin typeface="Century Gothic" panose="020B0502020202020204" pitchFamily="34" charset="0"/>
          <a:cs typeface="Arial" panose="020B0604020202020204" pitchFamily="34" charset="0"/>
        </a:defRPr>
      </a:pPr>
      <a:endParaRPr lang="ru-UA"/>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0.41431</cdr:y>
    </cdr:from>
    <cdr:to>
      <cdr:x>0.99961</cdr:x>
      <cdr:y>0.41431</cdr:y>
    </cdr:to>
    <cdr:cxnSp macro="">
      <cdr:nvCxnSpPr>
        <cdr:cNvPr id="4" name="Пряма сполучна лінія 3">
          <a:extLst xmlns:a="http://schemas.openxmlformats.org/drawingml/2006/main">
            <a:ext uri="{FF2B5EF4-FFF2-40B4-BE49-F238E27FC236}">
              <a16:creationId xmlns:a16="http://schemas.microsoft.com/office/drawing/2014/main" id="{703A4236-0EE6-4F5B-BE44-86A62F1C0C26}"/>
            </a:ext>
          </a:extLst>
        </cdr:cNvPr>
        <cdr:cNvCxnSpPr/>
      </cdr:nvCxnSpPr>
      <cdr:spPr>
        <a:xfrm xmlns:a="http://schemas.openxmlformats.org/drawingml/2006/main">
          <a:off x="0" y="1874508"/>
          <a:ext cx="8460000" cy="0"/>
        </a:xfrm>
        <a:prstGeom xmlns:a="http://schemas.openxmlformats.org/drawingml/2006/main" prst="line">
          <a:avLst/>
        </a:prstGeom>
        <a:ln xmlns:a="http://schemas.openxmlformats.org/drawingml/2006/main" w="28575">
          <a:solidFill>
            <a:schemeClr val="bg1">
              <a:lumMod val="65000"/>
            </a:schemeClr>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6FBB4-8537-4C0F-A06E-61E1A9F579B5}" type="datetimeFigureOut">
              <a:rPr lang="ru-RU" smtClean="0"/>
              <a:t>01.07.2021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27B3F-F11C-498D-B2D4-B45889153762}" type="slidenum">
              <a:rPr lang="ru-RU" smtClean="0"/>
              <a:t>‹#›</a:t>
            </a:fld>
            <a:endParaRPr lang="ru-RU"/>
          </a:p>
        </p:txBody>
      </p:sp>
    </p:spTree>
    <p:extLst>
      <p:ext uri="{BB962C8B-B14F-4D97-AF65-F5344CB8AC3E}">
        <p14:creationId xmlns:p14="http://schemas.microsoft.com/office/powerpoint/2010/main" val="3065669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sp>
        <p:nvSpPr>
          <p:cNvPr id="16" name="Рівнобедрений трикутник 15">
            <a:extLst>
              <a:ext uri="{FF2B5EF4-FFF2-40B4-BE49-F238E27FC236}">
                <a16:creationId xmlns:a16="http://schemas.microsoft.com/office/drawing/2014/main" id="{58BBCAEE-31EA-47E0-A9F9-99C80CD654A6}"/>
              </a:ext>
            </a:extLst>
          </p:cNvPr>
          <p:cNvSpPr/>
          <p:nvPr userDrawn="1"/>
        </p:nvSpPr>
        <p:spPr>
          <a:xfrm flipH="1">
            <a:off x="0" y="5613992"/>
            <a:ext cx="12191999" cy="1244008"/>
          </a:xfrm>
          <a:prstGeom prst="triangle">
            <a:avLst>
              <a:gd name="adj" fmla="val 0"/>
            </a:avLst>
          </a:prstGeom>
          <a:solidFill>
            <a:srgbClr val="FFC000">
              <a:alpha val="7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Рівнобедрений трикутник 16">
            <a:extLst>
              <a:ext uri="{FF2B5EF4-FFF2-40B4-BE49-F238E27FC236}">
                <a16:creationId xmlns:a16="http://schemas.microsoft.com/office/drawing/2014/main" id="{12F67FF6-0966-4CED-BC75-FB1A20CFA46E}"/>
              </a:ext>
            </a:extLst>
          </p:cNvPr>
          <p:cNvSpPr/>
          <p:nvPr userDrawn="1"/>
        </p:nvSpPr>
        <p:spPr>
          <a:xfrm>
            <a:off x="-1" y="5688153"/>
            <a:ext cx="12192000" cy="116984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Рівнобедрений трикутник 17">
            <a:extLst>
              <a:ext uri="{FF2B5EF4-FFF2-40B4-BE49-F238E27FC236}">
                <a16:creationId xmlns:a16="http://schemas.microsoft.com/office/drawing/2014/main" id="{8903F365-C6A5-481D-A46F-BAD28B04E840}"/>
              </a:ext>
            </a:extLst>
          </p:cNvPr>
          <p:cNvSpPr/>
          <p:nvPr userDrawn="1"/>
        </p:nvSpPr>
        <p:spPr>
          <a:xfrm>
            <a:off x="0" y="4813010"/>
            <a:ext cx="10838123" cy="2044990"/>
          </a:xfrm>
          <a:prstGeom prst="triangle">
            <a:avLst>
              <a:gd name="adj" fmla="val 0"/>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cxnSp>
        <p:nvCxnSpPr>
          <p:cNvPr id="19" name="Пряма сполучна лінія 18">
            <a:extLst>
              <a:ext uri="{FF2B5EF4-FFF2-40B4-BE49-F238E27FC236}">
                <a16:creationId xmlns:a16="http://schemas.microsoft.com/office/drawing/2014/main" id="{3D1A3CEB-7BE1-42B1-B6D0-EEDD7B2F7D03}"/>
              </a:ext>
            </a:extLst>
          </p:cNvPr>
          <p:cNvCxnSpPr/>
          <p:nvPr userDrawn="1"/>
        </p:nvCxnSpPr>
        <p:spPr>
          <a:xfrm>
            <a:off x="1" y="1570073"/>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7173852-B871-443B-A09B-628ED03E78C5}"/>
              </a:ext>
            </a:extLst>
          </p:cNvPr>
          <p:cNvSpPr txBox="1"/>
          <p:nvPr userDrawn="1"/>
        </p:nvSpPr>
        <p:spPr>
          <a:xfrm>
            <a:off x="4250392" y="6168128"/>
            <a:ext cx="3260821" cy="307777"/>
          </a:xfrm>
          <a:prstGeom prst="rect">
            <a:avLst/>
          </a:prstGeom>
          <a:noFill/>
        </p:spPr>
        <p:txBody>
          <a:bodyPr wrap="square" lIns="91440" tIns="45720" rIns="91440" bIns="45720" rtlCol="0" anchor="t">
            <a:spAutoFit/>
          </a:bodyPr>
          <a:lstStyle/>
          <a:p>
            <a:pPr algn="ctr"/>
            <a:r>
              <a:rPr lang="en-US" sz="1400" b="1" dirty="0">
                <a:solidFill>
                  <a:srgbClr val="FFFFFF"/>
                </a:solidFill>
                <a:latin typeface="Arial"/>
                <a:cs typeface="Arial"/>
              </a:rPr>
              <a:t>February, 2021</a:t>
            </a:r>
            <a:endParaRPr lang="uk-UA" sz="1400" b="1" dirty="0">
              <a:solidFill>
                <a:srgbClr val="FFFFFF"/>
              </a:solidFill>
              <a:latin typeface="Arial"/>
              <a:cs typeface="Arial"/>
            </a:endParaRPr>
          </a:p>
        </p:txBody>
      </p:sp>
      <p:sp>
        <p:nvSpPr>
          <p:cNvPr id="22" name="TextBox 21">
            <a:extLst>
              <a:ext uri="{FF2B5EF4-FFF2-40B4-BE49-F238E27FC236}">
                <a16:creationId xmlns:a16="http://schemas.microsoft.com/office/drawing/2014/main" id="{E9243E79-FBC1-4C9C-9674-9D873AA4B29C}"/>
              </a:ext>
            </a:extLst>
          </p:cNvPr>
          <p:cNvSpPr txBox="1"/>
          <p:nvPr userDrawn="1"/>
        </p:nvSpPr>
        <p:spPr>
          <a:xfrm>
            <a:off x="0" y="6493804"/>
            <a:ext cx="12191998" cy="369332"/>
          </a:xfrm>
          <a:prstGeom prst="rect">
            <a:avLst/>
          </a:prstGeom>
          <a:solidFill>
            <a:schemeClr val="accent1">
              <a:lumMod val="60000"/>
              <a:lumOff val="40000"/>
            </a:schemeClr>
          </a:solidFill>
        </p:spPr>
        <p:txBody>
          <a:bodyPr wrap="square" rtlCol="0">
            <a:spAutoFit/>
          </a:bodyPr>
          <a:lstStyle/>
          <a:p>
            <a:pPr algn="ctr"/>
            <a:r>
              <a:rPr lang="en-US" b="1">
                <a:solidFill>
                  <a:schemeClr val="bg1"/>
                </a:solidFill>
                <a:latin typeface="Arial" panose="020B0604020202020204" pitchFamily="34" charset="0"/>
                <a:cs typeface="Arial" panose="020B0604020202020204" pitchFamily="34" charset="0"/>
              </a:rPr>
              <a:t>USAID RADA Program: Responsible, Accountable, Democratic Assembly in Ukraine</a:t>
            </a:r>
            <a:endParaRPr lang="ru-RU" b="1">
              <a:solidFill>
                <a:schemeClr val="bg1"/>
              </a:solidFill>
              <a:latin typeface="Arial" panose="020B0604020202020204" pitchFamily="34" charset="0"/>
              <a:cs typeface="Arial" panose="020B0604020202020204" pitchFamily="34" charset="0"/>
            </a:endParaRPr>
          </a:p>
        </p:txBody>
      </p:sp>
      <p:pic>
        <p:nvPicPr>
          <p:cNvPr id="23" name="Рисунок 5" descr="Изображение выглядит как знак&#10;&#10;Автоматически созданное описание">
            <a:extLst>
              <a:ext uri="{FF2B5EF4-FFF2-40B4-BE49-F238E27FC236}">
                <a16:creationId xmlns:a16="http://schemas.microsoft.com/office/drawing/2014/main" id="{57236331-253B-4769-B7E8-0CAADB2DA5DC}"/>
              </a:ext>
            </a:extLst>
          </p:cNvPr>
          <p:cNvPicPr>
            <a:picLocks noChangeAspect="1"/>
          </p:cNvPicPr>
          <p:nvPr userDrawn="1"/>
        </p:nvPicPr>
        <p:blipFill rotWithShape="1">
          <a:blip r:embed="rId2"/>
          <a:srcRect l="7741" t="15357" r="6944" b="19286"/>
          <a:stretch/>
        </p:blipFill>
        <p:spPr>
          <a:xfrm>
            <a:off x="416875" y="264735"/>
            <a:ext cx="4075656" cy="1241543"/>
          </a:xfrm>
          <a:prstGeom prst="rect">
            <a:avLst/>
          </a:prstGeom>
        </p:spPr>
      </p:pic>
      <p:pic>
        <p:nvPicPr>
          <p:cNvPr id="24" name="Рисунок 23">
            <a:extLst>
              <a:ext uri="{FF2B5EF4-FFF2-40B4-BE49-F238E27FC236}">
                <a16:creationId xmlns:a16="http://schemas.microsoft.com/office/drawing/2014/main" id="{61A19B27-6260-4553-AA80-A12B517ADE6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08540" y="36945"/>
            <a:ext cx="2990336" cy="1496047"/>
          </a:xfrm>
          <a:prstGeom prst="rect">
            <a:avLst/>
          </a:prstGeom>
        </p:spPr>
      </p:pic>
    </p:spTree>
    <p:extLst>
      <p:ext uri="{BB962C8B-B14F-4D97-AF65-F5344CB8AC3E}">
        <p14:creationId xmlns:p14="http://schemas.microsoft.com/office/powerpoint/2010/main" val="601296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148A6F-84B2-4FEB-BDFE-C4579612F176}"/>
              </a:ext>
            </a:extLst>
          </p:cNvPr>
          <p:cNvSpPr>
            <a:spLocks noGrp="1"/>
          </p:cNvSpPr>
          <p:nvPr>
            <p:ph type="title"/>
          </p:nvPr>
        </p:nvSpPr>
        <p:spPr>
          <a:xfrm>
            <a:off x="838200" y="365125"/>
            <a:ext cx="10515600" cy="1325563"/>
          </a:xfrm>
          <a:prstGeom prst="rect">
            <a:avLst/>
          </a:prstGeom>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1CB85F98-28FB-41E7-9148-BE825F128C07}"/>
              </a:ext>
            </a:extLst>
          </p:cNvPr>
          <p:cNvSpPr>
            <a:spLocks noGrp="1"/>
          </p:cNvSpPr>
          <p:nvPr>
            <p:ph type="body" orient="vert" idx="1"/>
          </p:nvPr>
        </p:nvSpPr>
        <p:spPr>
          <a:xfrm>
            <a:off x="838200" y="1825625"/>
            <a:ext cx="10515600" cy="4351338"/>
          </a:xfrm>
          <a:prstGeom prst="rect">
            <a:avLst/>
          </a:prstGeo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5C2A00D-16BF-440B-BCAB-9880CEB78C32}"/>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5" name="Місце для нижнього колонтитула 4">
            <a:extLst>
              <a:ext uri="{FF2B5EF4-FFF2-40B4-BE49-F238E27FC236}">
                <a16:creationId xmlns:a16="http://schemas.microsoft.com/office/drawing/2014/main" id="{AC431277-F593-4719-891A-8CB4E5BA2506}"/>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Місце для номера слайда 5">
            <a:extLst>
              <a:ext uri="{FF2B5EF4-FFF2-40B4-BE49-F238E27FC236}">
                <a16:creationId xmlns:a16="http://schemas.microsoft.com/office/drawing/2014/main" id="{DC2BB2DC-4B96-4418-BF59-A078A9CD2D3E}"/>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2886645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C0149337-A93C-43DD-ACBA-2E63014BA3F5}"/>
              </a:ext>
            </a:extLst>
          </p:cNvPr>
          <p:cNvSpPr>
            <a:spLocks noGrp="1"/>
          </p:cNvSpPr>
          <p:nvPr>
            <p:ph type="title" orient="vert"/>
          </p:nvPr>
        </p:nvSpPr>
        <p:spPr>
          <a:xfrm>
            <a:off x="8724900" y="365125"/>
            <a:ext cx="2628900" cy="5811838"/>
          </a:xfrm>
          <a:prstGeom prst="rect">
            <a:avLst/>
          </a:prstGeo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71BA1D84-656A-41E9-B512-F83CEE43F8A8}"/>
              </a:ext>
            </a:extLst>
          </p:cNvPr>
          <p:cNvSpPr>
            <a:spLocks noGrp="1"/>
          </p:cNvSpPr>
          <p:nvPr>
            <p:ph type="body" orient="vert" idx="1"/>
          </p:nvPr>
        </p:nvSpPr>
        <p:spPr>
          <a:xfrm>
            <a:off x="838200" y="365125"/>
            <a:ext cx="7734300" cy="5811838"/>
          </a:xfrm>
          <a:prstGeom prst="rect">
            <a:avLst/>
          </a:prstGeo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CD110F5-9A13-4D33-B634-A427F22FD665}"/>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5" name="Місце для нижнього колонтитула 4">
            <a:extLst>
              <a:ext uri="{FF2B5EF4-FFF2-40B4-BE49-F238E27FC236}">
                <a16:creationId xmlns:a16="http://schemas.microsoft.com/office/drawing/2014/main" id="{11FC818D-8139-4827-BAD9-33E22A748F83}"/>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Місце для номера слайда 5">
            <a:extLst>
              <a:ext uri="{FF2B5EF4-FFF2-40B4-BE49-F238E27FC236}">
                <a16:creationId xmlns:a16="http://schemas.microsoft.com/office/drawing/2014/main" id="{F367A53C-5EE5-471B-BFFC-5FE2E029E0D1}"/>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3210486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B4A1E4-9B03-4E63-A9ED-127C8303E9E2}"/>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43024249-AB9B-4FFD-A651-DB278B9718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C26D55A1-C202-41F0-9ED0-44207B90445B}"/>
              </a:ext>
            </a:extLst>
          </p:cNvPr>
          <p:cNvSpPr>
            <a:spLocks noGrp="1"/>
          </p:cNvSpPr>
          <p:nvPr>
            <p:ph type="dt" sz="half" idx="10"/>
          </p:nvPr>
        </p:nvSpPr>
        <p:spPr/>
        <p:txBody>
          <a:bodyPr/>
          <a:lstStyle/>
          <a:p>
            <a:fld id="{FC290862-93A3-45FA-99B5-006D67938D71}" type="datetimeFigureOut">
              <a:rPr lang="uk-UA" smtClean="0"/>
              <a:t>01.07.21</a:t>
            </a:fld>
            <a:endParaRPr lang="uk-UA"/>
          </a:p>
        </p:txBody>
      </p:sp>
      <p:sp>
        <p:nvSpPr>
          <p:cNvPr id="5" name="Місце для нижнього колонтитула 4">
            <a:extLst>
              <a:ext uri="{FF2B5EF4-FFF2-40B4-BE49-F238E27FC236}">
                <a16:creationId xmlns:a16="http://schemas.microsoft.com/office/drawing/2014/main" id="{2C2353E9-866C-4748-AAEF-C09492F10F3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DBF81E2-A8BD-4BE3-82F6-67A30D8F3422}"/>
              </a:ext>
            </a:extLst>
          </p:cNvPr>
          <p:cNvSpPr>
            <a:spLocks noGrp="1"/>
          </p:cNvSpPr>
          <p:nvPr>
            <p:ph type="sldNum" sz="quarter" idx="12"/>
          </p:nvPr>
        </p:nvSpPr>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1653634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Назва та вміст">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4500FFD-0B54-4DF9-BC70-CF8126EA5401}"/>
              </a:ext>
            </a:extLst>
          </p:cNvPr>
          <p:cNvSpPr txBox="1"/>
          <p:nvPr userDrawn="1"/>
        </p:nvSpPr>
        <p:spPr>
          <a:xfrm>
            <a:off x="0" y="180559"/>
            <a:ext cx="12192000" cy="461665"/>
          </a:xfrm>
          <a:prstGeom prst="rect">
            <a:avLst/>
          </a:prstGeom>
          <a:solidFill>
            <a:srgbClr val="4472C4"/>
          </a:solidFill>
        </p:spPr>
        <p:txBody>
          <a:bodyPr wrap="square" rtlCol="0">
            <a:spAutoFit/>
          </a:bodyPr>
          <a:lstStyle/>
          <a:p>
            <a:pPr algn="ctr"/>
            <a:endParaRPr lang="uk-UA" sz="2400" b="1" dirty="0">
              <a:solidFill>
                <a:schemeClr val="bg1"/>
              </a:solidFill>
              <a:latin typeface="Arial" panose="020B0604020202020204" pitchFamily="34" charset="0"/>
              <a:cs typeface="Arial" panose="020B0604020202020204" pitchFamily="34" charset="0"/>
            </a:endParaRPr>
          </a:p>
        </p:txBody>
      </p:sp>
      <p:cxnSp>
        <p:nvCxnSpPr>
          <p:cNvPr id="8" name="Пряма сполучна лінія 7">
            <a:extLst>
              <a:ext uri="{FF2B5EF4-FFF2-40B4-BE49-F238E27FC236}">
                <a16:creationId xmlns:a16="http://schemas.microsoft.com/office/drawing/2014/main" id="{E942B12B-7B85-4F59-93EF-A9B23375AC73}"/>
              </a:ext>
            </a:extLst>
          </p:cNvPr>
          <p:cNvCxnSpPr/>
          <p:nvPr userDrawn="1"/>
        </p:nvCxnSpPr>
        <p:spPr>
          <a:xfrm>
            <a:off x="0" y="56707"/>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9" name="Пряма сполучна лінія 8">
            <a:extLst>
              <a:ext uri="{FF2B5EF4-FFF2-40B4-BE49-F238E27FC236}">
                <a16:creationId xmlns:a16="http://schemas.microsoft.com/office/drawing/2014/main" id="{25D3373B-24F2-4674-825D-70CAB21A8F76}"/>
              </a:ext>
            </a:extLst>
          </p:cNvPr>
          <p:cNvCxnSpPr/>
          <p:nvPr userDrawn="1"/>
        </p:nvCxnSpPr>
        <p:spPr>
          <a:xfrm>
            <a:off x="1" y="797441"/>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88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89335E-DC24-4324-A226-3E011021802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1DB3692-73F4-43A4-977B-CB647A57C7F1}"/>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7" name="TextBox 6">
            <a:extLst>
              <a:ext uri="{FF2B5EF4-FFF2-40B4-BE49-F238E27FC236}">
                <a16:creationId xmlns:a16="http://schemas.microsoft.com/office/drawing/2014/main" id="{32B13067-EAFF-4F0D-BCA7-DB0257CBCE08}"/>
              </a:ext>
            </a:extLst>
          </p:cNvPr>
          <p:cNvSpPr txBox="1"/>
          <p:nvPr userDrawn="1"/>
        </p:nvSpPr>
        <p:spPr>
          <a:xfrm>
            <a:off x="0" y="180559"/>
            <a:ext cx="12192000" cy="461665"/>
          </a:xfrm>
          <a:prstGeom prst="rect">
            <a:avLst/>
          </a:prstGeom>
          <a:solidFill>
            <a:srgbClr val="4472C4"/>
          </a:solidFill>
        </p:spPr>
        <p:txBody>
          <a:bodyPr wrap="square" rtlCol="0">
            <a:spAutoFit/>
          </a:bodyPr>
          <a:lstStyle/>
          <a:p>
            <a:pPr algn="ctr"/>
            <a:r>
              <a:rPr lang="en-US" sz="2400" b="1">
                <a:solidFill>
                  <a:schemeClr val="bg1"/>
                </a:solidFill>
                <a:latin typeface="Arial" panose="020B0604020202020204" pitchFamily="34" charset="0"/>
                <a:cs typeface="Arial" panose="020B0604020202020204" pitchFamily="34" charset="0"/>
              </a:rPr>
              <a:t>USAID RADA Program Focus in 2020-2021</a:t>
            </a:r>
            <a:endParaRPr lang="uk-UA" sz="2400" b="1">
              <a:solidFill>
                <a:schemeClr val="bg1"/>
              </a:solidFill>
              <a:latin typeface="Arial" panose="020B0604020202020204" pitchFamily="34" charset="0"/>
              <a:cs typeface="Arial" panose="020B0604020202020204" pitchFamily="34" charset="0"/>
            </a:endParaRPr>
          </a:p>
        </p:txBody>
      </p:sp>
      <p:cxnSp>
        <p:nvCxnSpPr>
          <p:cNvPr id="8" name="Пряма сполучна лінія 7">
            <a:extLst>
              <a:ext uri="{FF2B5EF4-FFF2-40B4-BE49-F238E27FC236}">
                <a16:creationId xmlns:a16="http://schemas.microsoft.com/office/drawing/2014/main" id="{43B87112-FC30-48BA-BAC7-39CCBCAC1ACD}"/>
              </a:ext>
            </a:extLst>
          </p:cNvPr>
          <p:cNvCxnSpPr/>
          <p:nvPr userDrawn="1"/>
        </p:nvCxnSpPr>
        <p:spPr>
          <a:xfrm>
            <a:off x="0" y="56707"/>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9" name="Пряма сполучна лінія 8">
            <a:extLst>
              <a:ext uri="{FF2B5EF4-FFF2-40B4-BE49-F238E27FC236}">
                <a16:creationId xmlns:a16="http://schemas.microsoft.com/office/drawing/2014/main" id="{D264428C-F041-40E8-A038-85BF5AEB68EC}"/>
              </a:ext>
            </a:extLst>
          </p:cNvPr>
          <p:cNvCxnSpPr/>
          <p:nvPr userDrawn="1"/>
        </p:nvCxnSpPr>
        <p:spPr>
          <a:xfrm>
            <a:off x="1" y="797441"/>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72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Два об’єкти">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FB89D-6E6B-457C-AD6A-2C89452383D8}"/>
              </a:ext>
            </a:extLst>
          </p:cNvPr>
          <p:cNvSpPr txBox="1"/>
          <p:nvPr userDrawn="1"/>
        </p:nvSpPr>
        <p:spPr>
          <a:xfrm>
            <a:off x="0" y="180559"/>
            <a:ext cx="12192000" cy="461665"/>
          </a:xfrm>
          <a:prstGeom prst="rect">
            <a:avLst/>
          </a:prstGeom>
          <a:solidFill>
            <a:srgbClr val="4472C4"/>
          </a:solidFill>
        </p:spPr>
        <p:txBody>
          <a:bodyPr wrap="square" rtlCol="0">
            <a:spAutoFit/>
          </a:bodyPr>
          <a:lstStyle/>
          <a:p>
            <a:pPr algn="ctr"/>
            <a:r>
              <a:rPr lang="en-US" sz="2400" b="1">
                <a:solidFill>
                  <a:schemeClr val="bg1"/>
                </a:solidFill>
                <a:latin typeface="Arial" panose="020B0604020202020204" pitchFamily="34" charset="0"/>
                <a:cs typeface="Arial" panose="020B0604020202020204" pitchFamily="34" charset="0"/>
              </a:rPr>
              <a:t>USAID RADA Program Focus in 2020-2021</a:t>
            </a:r>
            <a:endParaRPr lang="uk-UA" sz="2400" b="1">
              <a:solidFill>
                <a:schemeClr val="bg1"/>
              </a:solidFill>
              <a:latin typeface="Arial" panose="020B0604020202020204" pitchFamily="34" charset="0"/>
              <a:cs typeface="Arial" panose="020B0604020202020204" pitchFamily="34" charset="0"/>
            </a:endParaRPr>
          </a:p>
        </p:txBody>
      </p:sp>
      <p:cxnSp>
        <p:nvCxnSpPr>
          <p:cNvPr id="9" name="Пряма сполучна лінія 8">
            <a:extLst>
              <a:ext uri="{FF2B5EF4-FFF2-40B4-BE49-F238E27FC236}">
                <a16:creationId xmlns:a16="http://schemas.microsoft.com/office/drawing/2014/main" id="{03C75599-0632-49F2-84A7-5097B4283FC5}"/>
              </a:ext>
            </a:extLst>
          </p:cNvPr>
          <p:cNvCxnSpPr/>
          <p:nvPr userDrawn="1"/>
        </p:nvCxnSpPr>
        <p:spPr>
          <a:xfrm>
            <a:off x="0" y="56707"/>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0" name="Пряма сполучна лінія 9">
            <a:extLst>
              <a:ext uri="{FF2B5EF4-FFF2-40B4-BE49-F238E27FC236}">
                <a16:creationId xmlns:a16="http://schemas.microsoft.com/office/drawing/2014/main" id="{5A7C6B64-54F4-4025-9DF4-D815E959EAA2}"/>
              </a:ext>
            </a:extLst>
          </p:cNvPr>
          <p:cNvCxnSpPr/>
          <p:nvPr userDrawn="1"/>
        </p:nvCxnSpPr>
        <p:spPr>
          <a:xfrm>
            <a:off x="1" y="797441"/>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112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8701E3-03D9-4C95-AC3A-1BBF3BF852BE}"/>
              </a:ext>
            </a:extLst>
          </p:cNvPr>
          <p:cNvSpPr>
            <a:spLocks noGrp="1"/>
          </p:cNvSpPr>
          <p:nvPr>
            <p:ph type="title"/>
          </p:nvPr>
        </p:nvSpPr>
        <p:spPr>
          <a:xfrm>
            <a:off x="839788" y="365125"/>
            <a:ext cx="10515600" cy="1325563"/>
          </a:xfrm>
          <a:prstGeom prst="rect">
            <a:avLst/>
          </a:prstGeo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FBEA268-3338-46DF-A876-2531876D6359}"/>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E55FE261-B5F7-46C3-804C-D083DDE9C0F8}"/>
              </a:ext>
            </a:extLst>
          </p:cNvPr>
          <p:cNvSpPr>
            <a:spLocks noGrp="1"/>
          </p:cNvSpPr>
          <p:nvPr>
            <p:ph sz="half" idx="2"/>
          </p:nvPr>
        </p:nvSpPr>
        <p:spPr>
          <a:xfrm>
            <a:off x="839788" y="2505075"/>
            <a:ext cx="5157787" cy="3684588"/>
          </a:xfrm>
          <a:prstGeom prst="rect">
            <a:avLst/>
          </a:prstGeo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5E3141D5-4279-44F8-90BC-0A29D3A494A3}"/>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A22021A2-93E3-4746-B6BF-FDDB96AFDE1D}"/>
              </a:ext>
            </a:extLst>
          </p:cNvPr>
          <p:cNvSpPr>
            <a:spLocks noGrp="1"/>
          </p:cNvSpPr>
          <p:nvPr>
            <p:ph sz="quarter" idx="4"/>
          </p:nvPr>
        </p:nvSpPr>
        <p:spPr>
          <a:xfrm>
            <a:off x="6172200" y="2505075"/>
            <a:ext cx="5183188" cy="3684588"/>
          </a:xfrm>
          <a:prstGeom prst="rect">
            <a:avLst/>
          </a:prstGeo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E5C9DB8D-17B4-4327-829B-CC4CA0E1A442}"/>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8" name="Місце для нижнього колонтитула 7">
            <a:extLst>
              <a:ext uri="{FF2B5EF4-FFF2-40B4-BE49-F238E27FC236}">
                <a16:creationId xmlns:a16="http://schemas.microsoft.com/office/drawing/2014/main" id="{EC9EFBE6-270E-42F7-8441-B6E2ABBC0301}"/>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9" name="Місце для номера слайда 8">
            <a:extLst>
              <a:ext uri="{FF2B5EF4-FFF2-40B4-BE49-F238E27FC236}">
                <a16:creationId xmlns:a16="http://schemas.microsoft.com/office/drawing/2014/main" id="{F7FBB6E5-9065-44AC-9926-1AE2E2E4D025}"/>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218955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24CECE-E33F-423A-AB37-0C6C7DECBD68}"/>
              </a:ext>
            </a:extLst>
          </p:cNvPr>
          <p:cNvSpPr>
            <a:spLocks noGrp="1"/>
          </p:cNvSpPr>
          <p:nvPr>
            <p:ph type="title"/>
          </p:nvPr>
        </p:nvSpPr>
        <p:spPr>
          <a:xfrm>
            <a:off x="838200" y="365125"/>
            <a:ext cx="10515600" cy="1325563"/>
          </a:xfrm>
          <a:prstGeom prst="rect">
            <a:avLst/>
          </a:prstGeom>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6B0A3E05-B00D-472C-AF27-73B70AB18036}"/>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4" name="Місце для нижнього колонтитула 3">
            <a:extLst>
              <a:ext uri="{FF2B5EF4-FFF2-40B4-BE49-F238E27FC236}">
                <a16:creationId xmlns:a16="http://schemas.microsoft.com/office/drawing/2014/main" id="{9E31D8F0-6BD8-43C1-8A35-6CD1857403AB}"/>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5" name="Місце для номера слайда 4">
            <a:extLst>
              <a:ext uri="{FF2B5EF4-FFF2-40B4-BE49-F238E27FC236}">
                <a16:creationId xmlns:a16="http://schemas.microsoft.com/office/drawing/2014/main" id="{B2E0D9AC-FE0F-4C10-99E3-2DAC139CA499}"/>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3914768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83AD53EE-A445-45F8-8966-E272F410A49A}"/>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3" name="Місце для нижнього колонтитула 2">
            <a:extLst>
              <a:ext uri="{FF2B5EF4-FFF2-40B4-BE49-F238E27FC236}">
                <a16:creationId xmlns:a16="http://schemas.microsoft.com/office/drawing/2014/main" id="{BBC04F43-E1E1-4360-BF2B-E66887CF11CC}"/>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4" name="Місце для номера слайда 3">
            <a:extLst>
              <a:ext uri="{FF2B5EF4-FFF2-40B4-BE49-F238E27FC236}">
                <a16:creationId xmlns:a16="http://schemas.microsoft.com/office/drawing/2014/main" id="{0BF12206-C909-49CC-806F-47CDC12EEA9D}"/>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3177232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7D893E-2980-4C81-B779-FCC1B6CD481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0DDC93F-F0C5-4830-815D-3CCC268A2014}"/>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31880261-9C9C-4D28-954A-98650BB03F8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5785B124-01A5-4ABC-B1C0-FAD3ECF3DA12}"/>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6" name="Місце для нижнього колонтитула 5">
            <a:extLst>
              <a:ext uri="{FF2B5EF4-FFF2-40B4-BE49-F238E27FC236}">
                <a16:creationId xmlns:a16="http://schemas.microsoft.com/office/drawing/2014/main" id="{C54BB8D3-781C-4B01-AA9D-E54854EE3226}"/>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Місце для номера слайда 6">
            <a:extLst>
              <a:ext uri="{FF2B5EF4-FFF2-40B4-BE49-F238E27FC236}">
                <a16:creationId xmlns:a16="http://schemas.microsoft.com/office/drawing/2014/main" id="{B305026D-F178-497C-8E91-9EA8E9D6D8A4}"/>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4232592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6C2509-7718-444E-A346-38769631B3DF}"/>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35B0C481-C930-4E48-BB5F-8CC18ED17FC9}"/>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AAB136AF-F5F5-4707-BDA6-8E3C93910E4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2706769-C381-4CDD-83D9-CEB82817895F}"/>
              </a:ext>
            </a:extLst>
          </p:cNvPr>
          <p:cNvSpPr>
            <a:spLocks noGrp="1"/>
          </p:cNvSpPr>
          <p:nvPr>
            <p:ph type="dt" sz="half" idx="10"/>
          </p:nvPr>
        </p:nvSpPr>
        <p:spPr>
          <a:xfrm>
            <a:off x="838200" y="6356350"/>
            <a:ext cx="2743200" cy="365125"/>
          </a:xfrm>
          <a:prstGeom prst="rect">
            <a:avLst/>
          </a:prstGeom>
        </p:spPr>
        <p:txBody>
          <a:bodyPr/>
          <a:lstStyle/>
          <a:p>
            <a:fld id="{FC290862-93A3-45FA-99B5-006D67938D71}" type="datetimeFigureOut">
              <a:rPr lang="uk-UA" smtClean="0"/>
              <a:t>01.07.21</a:t>
            </a:fld>
            <a:endParaRPr lang="uk-UA"/>
          </a:p>
        </p:txBody>
      </p:sp>
      <p:sp>
        <p:nvSpPr>
          <p:cNvPr id="6" name="Місце для нижнього колонтитула 5">
            <a:extLst>
              <a:ext uri="{FF2B5EF4-FFF2-40B4-BE49-F238E27FC236}">
                <a16:creationId xmlns:a16="http://schemas.microsoft.com/office/drawing/2014/main" id="{B6109801-D2F9-455D-97B0-3CCFC91B96E4}"/>
              </a:ext>
            </a:extLst>
          </p:cNvPr>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Місце для номера слайда 6">
            <a:extLst>
              <a:ext uri="{FF2B5EF4-FFF2-40B4-BE49-F238E27FC236}">
                <a16:creationId xmlns:a16="http://schemas.microsoft.com/office/drawing/2014/main" id="{DEBC2E81-C1D4-4B80-BFED-C2186DE86A6D}"/>
              </a:ext>
            </a:extLst>
          </p:cNvPr>
          <p:cNvSpPr>
            <a:spLocks noGrp="1"/>
          </p:cNvSpPr>
          <p:nvPr>
            <p:ph type="sldNum" sz="quarter" idx="12"/>
          </p:nvPr>
        </p:nvSpPr>
        <p:spPr>
          <a:xfrm>
            <a:off x="8610600" y="6356350"/>
            <a:ext cx="2743200" cy="365125"/>
          </a:xfrm>
          <a:prstGeom prst="rect">
            <a:avLst/>
          </a:prstGeom>
        </p:spPr>
        <p:txBody>
          <a:bodyPr/>
          <a:lstStyle/>
          <a:p>
            <a:fld id="{ECEC504A-27AE-4678-A657-09D38E48B4FC}" type="slidenum">
              <a:rPr lang="uk-UA" smtClean="0"/>
              <a:t>‹#›</a:t>
            </a:fld>
            <a:endParaRPr lang="uk-UA"/>
          </a:p>
        </p:txBody>
      </p:sp>
    </p:spTree>
    <p:extLst>
      <p:ext uri="{BB962C8B-B14F-4D97-AF65-F5344CB8AC3E}">
        <p14:creationId xmlns:p14="http://schemas.microsoft.com/office/powerpoint/2010/main" val="856713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Рівнобедрений трикутник 15">
            <a:extLst>
              <a:ext uri="{FF2B5EF4-FFF2-40B4-BE49-F238E27FC236}">
                <a16:creationId xmlns:a16="http://schemas.microsoft.com/office/drawing/2014/main" id="{D98DE2D4-E222-49D3-8CD1-26FADEA5A77D}"/>
              </a:ext>
            </a:extLst>
          </p:cNvPr>
          <p:cNvSpPr/>
          <p:nvPr userDrawn="1"/>
        </p:nvSpPr>
        <p:spPr>
          <a:xfrm flipH="1">
            <a:off x="-1" y="6067774"/>
            <a:ext cx="12191999" cy="790225"/>
          </a:xfrm>
          <a:prstGeom prst="triangle">
            <a:avLst>
              <a:gd name="adj" fmla="val 0"/>
            </a:avLst>
          </a:prstGeom>
          <a:solidFill>
            <a:srgbClr val="FFC000">
              <a:alpha val="7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Рівнобедрений трикутник 16">
            <a:extLst>
              <a:ext uri="{FF2B5EF4-FFF2-40B4-BE49-F238E27FC236}">
                <a16:creationId xmlns:a16="http://schemas.microsoft.com/office/drawing/2014/main" id="{F376178F-712F-4E3D-B380-335688EB7355}"/>
              </a:ext>
            </a:extLst>
          </p:cNvPr>
          <p:cNvSpPr/>
          <p:nvPr userDrawn="1"/>
        </p:nvSpPr>
        <p:spPr>
          <a:xfrm>
            <a:off x="-1" y="6114884"/>
            <a:ext cx="12192000" cy="743116"/>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Рівнобедрений трикутник 17">
            <a:extLst>
              <a:ext uri="{FF2B5EF4-FFF2-40B4-BE49-F238E27FC236}">
                <a16:creationId xmlns:a16="http://schemas.microsoft.com/office/drawing/2014/main" id="{8DA37273-35CA-45AC-981F-6486E722D10D}"/>
              </a:ext>
            </a:extLst>
          </p:cNvPr>
          <p:cNvSpPr/>
          <p:nvPr userDrawn="1"/>
        </p:nvSpPr>
        <p:spPr>
          <a:xfrm>
            <a:off x="0" y="5558970"/>
            <a:ext cx="10838123" cy="1299029"/>
          </a:xfrm>
          <a:prstGeom prst="triangle">
            <a:avLst>
              <a:gd name="adj" fmla="val 0"/>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4951792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radaprogram.org/" TargetMode="External"/><Relationship Id="rId2" Type="http://schemas.openxmlformats.org/officeDocument/2006/relationships/hyperlink" Target="mailto:office@radaprogram.org" TargetMode="External"/><Relationship Id="rId1" Type="http://schemas.openxmlformats.org/officeDocument/2006/relationships/slideLayout" Target="../slideLayouts/slideLayout12.xml"/><Relationship Id="rId6" Type="http://schemas.openxmlformats.org/officeDocument/2006/relationships/image" Target="../media/image2.jpg"/><Relationship Id="rId5" Type="http://schemas.openxmlformats.org/officeDocument/2006/relationships/image" Target="../media/image1.png"/><Relationship Id="rId4" Type="http://schemas.openxmlformats.org/officeDocument/2006/relationships/hyperlink" Target="https://www.facebook.com/radaprogra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Рівнобедрений трикутник 8">
            <a:extLst>
              <a:ext uri="{FF2B5EF4-FFF2-40B4-BE49-F238E27FC236}">
                <a16:creationId xmlns:a16="http://schemas.microsoft.com/office/drawing/2014/main" id="{62FD97A5-44F4-45B5-A4D7-BD2DE6F60456}"/>
              </a:ext>
            </a:extLst>
          </p:cNvPr>
          <p:cNvSpPr/>
          <p:nvPr/>
        </p:nvSpPr>
        <p:spPr>
          <a:xfrm>
            <a:off x="0" y="4813010"/>
            <a:ext cx="10838123" cy="2044990"/>
          </a:xfrm>
          <a:prstGeom prst="triangle">
            <a:avLst>
              <a:gd name="adj" fmla="val 0"/>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Рівнобедрений трикутник 6">
            <a:extLst>
              <a:ext uri="{FF2B5EF4-FFF2-40B4-BE49-F238E27FC236}">
                <a16:creationId xmlns:a16="http://schemas.microsoft.com/office/drawing/2014/main" id="{8124565B-9068-47D0-8958-078ADDC0869D}"/>
              </a:ext>
            </a:extLst>
          </p:cNvPr>
          <p:cNvSpPr/>
          <p:nvPr/>
        </p:nvSpPr>
        <p:spPr>
          <a:xfrm flipH="1">
            <a:off x="0" y="5613992"/>
            <a:ext cx="12191999" cy="1244008"/>
          </a:xfrm>
          <a:prstGeom prst="triangle">
            <a:avLst>
              <a:gd name="adj" fmla="val 0"/>
            </a:avLst>
          </a:prstGeom>
          <a:solidFill>
            <a:srgbClr val="FFC000">
              <a:alpha val="7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Рівнобедрений трикутник 1">
            <a:extLst>
              <a:ext uri="{FF2B5EF4-FFF2-40B4-BE49-F238E27FC236}">
                <a16:creationId xmlns:a16="http://schemas.microsoft.com/office/drawing/2014/main" id="{3E0D0BDB-C53F-43C2-8ED5-8ED1A550C443}"/>
              </a:ext>
            </a:extLst>
          </p:cNvPr>
          <p:cNvSpPr/>
          <p:nvPr/>
        </p:nvSpPr>
        <p:spPr>
          <a:xfrm>
            <a:off x="-1" y="5688153"/>
            <a:ext cx="12192000" cy="116984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cxnSp>
        <p:nvCxnSpPr>
          <p:cNvPr id="12" name="Пряма сполучна лінія 11">
            <a:extLst>
              <a:ext uri="{FF2B5EF4-FFF2-40B4-BE49-F238E27FC236}">
                <a16:creationId xmlns:a16="http://schemas.microsoft.com/office/drawing/2014/main" id="{2C42C392-61C7-44CA-8505-2498F8A79067}"/>
              </a:ext>
            </a:extLst>
          </p:cNvPr>
          <p:cNvCxnSpPr/>
          <p:nvPr/>
        </p:nvCxnSpPr>
        <p:spPr>
          <a:xfrm>
            <a:off x="1" y="1570073"/>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14" name="Прямокутник 13">
            <a:extLst>
              <a:ext uri="{FF2B5EF4-FFF2-40B4-BE49-F238E27FC236}">
                <a16:creationId xmlns:a16="http://schemas.microsoft.com/office/drawing/2014/main" id="{768586BD-91BA-46B9-906A-FB0D270FC654}"/>
              </a:ext>
            </a:extLst>
          </p:cNvPr>
          <p:cNvSpPr/>
          <p:nvPr/>
        </p:nvSpPr>
        <p:spPr>
          <a:xfrm>
            <a:off x="423093" y="2622535"/>
            <a:ext cx="11345811" cy="1938992"/>
          </a:xfrm>
          <a:prstGeom prst="rect">
            <a:avLst/>
          </a:prstGeom>
          <a:noFill/>
        </p:spPr>
        <p:txBody>
          <a:bodyPr wrap="square" lIns="91440" tIns="45720" rIns="91440" bIns="45720" anchor="t">
            <a:spAutoFit/>
          </a:bodyPr>
          <a:lstStyle/>
          <a:p>
            <a:pPr algn="ctr"/>
            <a:r>
              <a:rPr lang="en-US" sz="4000" b="1" dirty="0">
                <a:solidFill>
                  <a:srgbClr val="4472C4"/>
                </a:solidFill>
                <a:latin typeface="Century Gothic" panose="020B0502020202020204" pitchFamily="34" charset="0"/>
              </a:rPr>
              <a:t>INTERACTION OF DEPUTIES </a:t>
            </a:r>
          </a:p>
          <a:p>
            <a:pPr algn="ctr"/>
            <a:r>
              <a:rPr lang="en-US" sz="4000" b="1" dirty="0">
                <a:solidFill>
                  <a:srgbClr val="4472C4"/>
                </a:solidFill>
                <a:latin typeface="Century Gothic" panose="020B0502020202020204" pitchFamily="34" charset="0"/>
              </a:rPr>
              <a:t>AND COMMUNITY MEMBERS</a:t>
            </a:r>
            <a:r>
              <a:rPr lang="uk-UA" sz="4000" b="1" dirty="0">
                <a:solidFill>
                  <a:srgbClr val="4472C4"/>
                </a:solidFill>
                <a:latin typeface="Century Gothic" panose="020B0502020202020204" pitchFamily="34" charset="0"/>
              </a:rPr>
              <a:t>:</a:t>
            </a:r>
          </a:p>
          <a:p>
            <a:pPr algn="ctr"/>
            <a:r>
              <a:rPr lang="en-US" sz="4000" b="1" dirty="0">
                <a:latin typeface="Century Gothic" panose="020B0502020202020204" pitchFamily="34" charset="0"/>
              </a:rPr>
              <a:t>Sociological survey results</a:t>
            </a:r>
            <a:endParaRPr lang="uk-UA" sz="4000" b="1" dirty="0">
              <a:latin typeface="Century Gothic" panose="020B0502020202020204" pitchFamily="34" charset="0"/>
            </a:endParaRPr>
          </a:p>
        </p:txBody>
      </p:sp>
      <p:sp>
        <p:nvSpPr>
          <p:cNvPr id="16" name="TextBox 15">
            <a:extLst>
              <a:ext uri="{FF2B5EF4-FFF2-40B4-BE49-F238E27FC236}">
                <a16:creationId xmlns:a16="http://schemas.microsoft.com/office/drawing/2014/main" id="{4B35F69A-C22D-45CB-83CB-C3F2BBB8A014}"/>
              </a:ext>
            </a:extLst>
          </p:cNvPr>
          <p:cNvSpPr txBox="1"/>
          <p:nvPr/>
        </p:nvSpPr>
        <p:spPr>
          <a:xfrm>
            <a:off x="4250392" y="6168128"/>
            <a:ext cx="3260821" cy="307777"/>
          </a:xfrm>
          <a:prstGeom prst="rect">
            <a:avLst/>
          </a:prstGeom>
          <a:noFill/>
        </p:spPr>
        <p:txBody>
          <a:bodyPr wrap="square" lIns="91440" tIns="45720" rIns="91440" bIns="45720" rtlCol="0" anchor="t">
            <a:spAutoFit/>
          </a:bodyPr>
          <a:lstStyle/>
          <a:p>
            <a:pPr algn="ctr"/>
            <a:r>
              <a:rPr lang="en-US" sz="1400" b="1" dirty="0">
                <a:solidFill>
                  <a:srgbClr val="FFFFFF"/>
                </a:solidFill>
                <a:latin typeface="Arial"/>
                <a:cs typeface="Arial"/>
              </a:rPr>
              <a:t>June, 2021</a:t>
            </a:r>
            <a:endParaRPr lang="uk-UA" sz="1400" b="1" dirty="0">
              <a:solidFill>
                <a:srgbClr val="FFFFFF"/>
              </a:solidFill>
              <a:latin typeface="Arial"/>
              <a:cs typeface="Arial"/>
            </a:endParaRPr>
          </a:p>
        </p:txBody>
      </p:sp>
      <p:sp>
        <p:nvSpPr>
          <p:cNvPr id="5" name="TextBox 4">
            <a:extLst>
              <a:ext uri="{FF2B5EF4-FFF2-40B4-BE49-F238E27FC236}">
                <a16:creationId xmlns:a16="http://schemas.microsoft.com/office/drawing/2014/main" id="{CB80DF89-B73F-49BD-BF32-8A593D010E0B}"/>
              </a:ext>
            </a:extLst>
          </p:cNvPr>
          <p:cNvSpPr txBox="1"/>
          <p:nvPr/>
        </p:nvSpPr>
        <p:spPr>
          <a:xfrm>
            <a:off x="0" y="6493804"/>
            <a:ext cx="12191998" cy="369332"/>
          </a:xfrm>
          <a:prstGeom prst="rect">
            <a:avLst/>
          </a:prstGeom>
          <a:solidFill>
            <a:schemeClr val="accent1">
              <a:lumMod val="60000"/>
              <a:lumOff val="40000"/>
            </a:schemeClr>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USAID RADA Program: Responsible, Accountable, Democratic Assembly in Ukraine</a:t>
            </a:r>
            <a:endParaRPr lang="ru-RU" b="1" dirty="0">
              <a:solidFill>
                <a:schemeClr val="bg1"/>
              </a:solidFill>
              <a:latin typeface="Arial" panose="020B060402020202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26FF7486-5D92-498C-9ED5-675501EFB0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8645" y="36945"/>
            <a:ext cx="3100231" cy="1551027"/>
          </a:xfrm>
          <a:prstGeom prst="rect">
            <a:avLst/>
          </a:prstGeom>
        </p:spPr>
      </p:pic>
    </p:spTree>
    <p:extLst>
      <p:ext uri="{BB962C8B-B14F-4D97-AF65-F5344CB8AC3E}">
        <p14:creationId xmlns:p14="http://schemas.microsoft.com/office/powerpoint/2010/main" val="2786910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28" y="265031"/>
            <a:ext cx="11959771"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Awareness and usage of services ‘Electronic petitions’ and ‘Public discussion of draft laws’</a:t>
            </a:r>
            <a:endParaRPr lang="uk-UA" b="1" dirty="0">
              <a:solidFill>
                <a:schemeClr val="bg1"/>
              </a:solidFill>
              <a:latin typeface="Century Gothic" panose="020B0502020202020204" pitchFamily="34" charset="0"/>
            </a:endParaRPr>
          </a:p>
        </p:txBody>
      </p:sp>
      <p:graphicFrame>
        <p:nvGraphicFramePr>
          <p:cNvPr id="5" name="Діаграма 4"/>
          <p:cNvGraphicFramePr/>
          <p:nvPr/>
        </p:nvGraphicFramePr>
        <p:xfrm>
          <a:off x="1427162" y="2628265"/>
          <a:ext cx="3038475" cy="34099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11760" y="1390482"/>
            <a:ext cx="5669280" cy="1077218"/>
          </a:xfrm>
          <a:prstGeom prst="rect">
            <a:avLst/>
          </a:prstGeom>
          <a:noFill/>
        </p:spPr>
        <p:txBody>
          <a:bodyPr wrap="square" rtlCol="0">
            <a:spAutoFit/>
          </a:bodyPr>
          <a:lstStyle/>
          <a:p>
            <a:pPr algn="ctr"/>
            <a:r>
              <a:rPr lang="en-US" sz="1600" b="1" dirty="0">
                <a:latin typeface="Century Gothic" panose="020B0502020202020204" pitchFamily="34" charset="0"/>
              </a:rPr>
              <a:t>Do you know about such an electronic service of the </a:t>
            </a:r>
            <a:r>
              <a:rPr lang="en-US" sz="1600" b="1" dirty="0" err="1">
                <a:latin typeface="Century Gothic" panose="020B0502020202020204" pitchFamily="34" charset="0"/>
              </a:rPr>
              <a:t>Verkhovna</a:t>
            </a:r>
            <a:r>
              <a:rPr lang="en-US" sz="1600" b="1" dirty="0">
                <a:latin typeface="Century Gothic" panose="020B0502020202020204" pitchFamily="34" charset="0"/>
              </a:rPr>
              <a:t> Rada as the "Electronic Petitions" portal? / Have you signed a petition at least once using the e-government tool e-Petitions portal?</a:t>
            </a:r>
            <a:endParaRPr lang="uk-UA" sz="1400" i="1" dirty="0">
              <a:latin typeface="Century Gothic" panose="020B0502020202020204" pitchFamily="34" charset="0"/>
            </a:endParaRPr>
          </a:p>
        </p:txBody>
      </p:sp>
      <p:graphicFrame>
        <p:nvGraphicFramePr>
          <p:cNvPr id="7" name="Діаграма 6"/>
          <p:cNvGraphicFramePr/>
          <p:nvPr>
            <p:extLst>
              <p:ext uri="{D42A27DB-BD31-4B8C-83A1-F6EECF244321}">
                <p14:modId xmlns:p14="http://schemas.microsoft.com/office/powerpoint/2010/main" val="2238459149"/>
              </p:ext>
            </p:extLst>
          </p:nvPr>
        </p:nvGraphicFramePr>
        <p:xfrm>
          <a:off x="7184077" y="2628265"/>
          <a:ext cx="3038475" cy="340995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857842" y="3025150"/>
            <a:ext cx="1667729" cy="523220"/>
          </a:xfrm>
          <a:prstGeom prst="rect">
            <a:avLst/>
          </a:prstGeom>
          <a:noFill/>
        </p:spPr>
        <p:txBody>
          <a:bodyPr wrap="square" rtlCol="0">
            <a:spAutoFit/>
          </a:bodyPr>
          <a:lstStyle/>
          <a:p>
            <a:pPr algn="ctr"/>
            <a:r>
              <a:rPr lang="en-US" sz="1400" dirty="0">
                <a:latin typeface="Century Gothic" panose="020B0502020202020204" pitchFamily="34" charset="0"/>
              </a:rPr>
              <a:t>Know and have used</a:t>
            </a:r>
            <a:endParaRPr lang="uk-UA" sz="1400" dirty="0">
              <a:latin typeface="Century Gothic" panose="020B0502020202020204" pitchFamily="34" charset="0"/>
            </a:endParaRPr>
          </a:p>
        </p:txBody>
      </p:sp>
      <p:sp>
        <p:nvSpPr>
          <p:cNvPr id="10" name="TextBox 9"/>
          <p:cNvSpPr txBox="1"/>
          <p:nvPr/>
        </p:nvSpPr>
        <p:spPr>
          <a:xfrm>
            <a:off x="4227948" y="4894590"/>
            <a:ext cx="1667729" cy="523220"/>
          </a:xfrm>
          <a:prstGeom prst="rect">
            <a:avLst/>
          </a:prstGeom>
          <a:noFill/>
        </p:spPr>
        <p:txBody>
          <a:bodyPr wrap="square" rtlCol="0">
            <a:spAutoFit/>
          </a:bodyPr>
          <a:lstStyle/>
          <a:p>
            <a:pPr algn="ctr"/>
            <a:r>
              <a:rPr lang="en-US" sz="1400" dirty="0">
                <a:latin typeface="Century Gothic" panose="020B0502020202020204" pitchFamily="34" charset="0"/>
              </a:rPr>
              <a:t>Know, but have not used</a:t>
            </a:r>
            <a:endParaRPr lang="uk-UA" sz="1400" dirty="0">
              <a:latin typeface="Century Gothic" panose="020B0502020202020204" pitchFamily="34" charset="0"/>
            </a:endParaRPr>
          </a:p>
        </p:txBody>
      </p:sp>
      <p:sp>
        <p:nvSpPr>
          <p:cNvPr id="11" name="TextBox 10"/>
          <p:cNvSpPr txBox="1"/>
          <p:nvPr/>
        </p:nvSpPr>
        <p:spPr>
          <a:xfrm>
            <a:off x="582442" y="4732030"/>
            <a:ext cx="895202" cy="523220"/>
          </a:xfrm>
          <a:prstGeom prst="rect">
            <a:avLst/>
          </a:prstGeom>
          <a:noFill/>
        </p:spPr>
        <p:txBody>
          <a:bodyPr wrap="square" rtlCol="0">
            <a:spAutoFit/>
          </a:bodyPr>
          <a:lstStyle/>
          <a:p>
            <a:pPr algn="ctr"/>
            <a:r>
              <a:rPr lang="en-US" sz="1400" dirty="0">
                <a:latin typeface="Century Gothic" panose="020B0502020202020204" pitchFamily="34" charset="0"/>
              </a:rPr>
              <a:t>Do not know</a:t>
            </a:r>
            <a:endParaRPr lang="uk-UA" sz="1400" dirty="0">
              <a:latin typeface="Century Gothic" panose="020B0502020202020204" pitchFamily="34" charset="0"/>
            </a:endParaRPr>
          </a:p>
        </p:txBody>
      </p:sp>
      <p:sp>
        <p:nvSpPr>
          <p:cNvPr id="12" name="TextBox 11"/>
          <p:cNvSpPr txBox="1"/>
          <p:nvPr/>
        </p:nvSpPr>
        <p:spPr>
          <a:xfrm>
            <a:off x="6161166" y="4732030"/>
            <a:ext cx="1022912" cy="523220"/>
          </a:xfrm>
          <a:prstGeom prst="rect">
            <a:avLst/>
          </a:prstGeom>
          <a:noFill/>
        </p:spPr>
        <p:txBody>
          <a:bodyPr wrap="square" rtlCol="0">
            <a:spAutoFit/>
          </a:bodyPr>
          <a:lstStyle/>
          <a:p>
            <a:pPr algn="ctr"/>
            <a:r>
              <a:rPr lang="en-US" sz="1400" dirty="0">
                <a:latin typeface="Century Gothic" panose="020B0502020202020204" pitchFamily="34" charset="0"/>
              </a:rPr>
              <a:t>Do not know</a:t>
            </a:r>
            <a:endParaRPr lang="uk-UA" sz="1400" dirty="0">
              <a:latin typeface="Century Gothic" panose="020B0502020202020204" pitchFamily="34" charset="0"/>
            </a:endParaRPr>
          </a:p>
        </p:txBody>
      </p:sp>
      <p:sp>
        <p:nvSpPr>
          <p:cNvPr id="13" name="TextBox 12"/>
          <p:cNvSpPr txBox="1"/>
          <p:nvPr/>
        </p:nvSpPr>
        <p:spPr>
          <a:xfrm>
            <a:off x="9476322" y="3025150"/>
            <a:ext cx="1667729" cy="523220"/>
          </a:xfrm>
          <a:prstGeom prst="rect">
            <a:avLst/>
          </a:prstGeom>
          <a:noFill/>
        </p:spPr>
        <p:txBody>
          <a:bodyPr wrap="square" rtlCol="0">
            <a:spAutoFit/>
          </a:bodyPr>
          <a:lstStyle/>
          <a:p>
            <a:pPr algn="ctr"/>
            <a:r>
              <a:rPr lang="en-US" sz="1400" dirty="0">
                <a:latin typeface="Century Gothic" panose="020B0502020202020204" pitchFamily="34" charset="0"/>
              </a:rPr>
              <a:t>Know and have used</a:t>
            </a:r>
            <a:endParaRPr lang="uk-UA" sz="1400" dirty="0">
              <a:latin typeface="Century Gothic" panose="020B0502020202020204" pitchFamily="34" charset="0"/>
            </a:endParaRPr>
          </a:p>
        </p:txBody>
      </p:sp>
      <p:sp>
        <p:nvSpPr>
          <p:cNvPr id="14" name="TextBox 13"/>
          <p:cNvSpPr txBox="1"/>
          <p:nvPr/>
        </p:nvSpPr>
        <p:spPr>
          <a:xfrm>
            <a:off x="9870225" y="4894590"/>
            <a:ext cx="1667729" cy="523220"/>
          </a:xfrm>
          <a:prstGeom prst="rect">
            <a:avLst/>
          </a:prstGeom>
          <a:noFill/>
        </p:spPr>
        <p:txBody>
          <a:bodyPr wrap="square" rtlCol="0">
            <a:spAutoFit/>
          </a:bodyPr>
          <a:lstStyle/>
          <a:p>
            <a:pPr algn="ctr"/>
            <a:r>
              <a:rPr lang="en-US" sz="1400" dirty="0">
                <a:latin typeface="Century Gothic" panose="020B0502020202020204" pitchFamily="34" charset="0"/>
              </a:rPr>
              <a:t>Know, but have not used</a:t>
            </a:r>
          </a:p>
        </p:txBody>
      </p:sp>
      <p:sp>
        <p:nvSpPr>
          <p:cNvPr id="15" name="TextBox 1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
        <p:nvSpPr>
          <p:cNvPr id="16" name="TextBox 15"/>
          <p:cNvSpPr txBox="1"/>
          <p:nvPr/>
        </p:nvSpPr>
        <p:spPr>
          <a:xfrm>
            <a:off x="5868675" y="1268562"/>
            <a:ext cx="5669280" cy="1077218"/>
          </a:xfrm>
          <a:prstGeom prst="rect">
            <a:avLst/>
          </a:prstGeom>
          <a:noFill/>
        </p:spPr>
        <p:txBody>
          <a:bodyPr wrap="square" rtlCol="0">
            <a:spAutoFit/>
          </a:bodyPr>
          <a:lstStyle/>
          <a:p>
            <a:pPr algn="ctr"/>
            <a:r>
              <a:rPr lang="en-US" sz="1600" b="1" dirty="0">
                <a:latin typeface="Century Gothic" panose="020B0502020202020204" pitchFamily="34" charset="0"/>
              </a:rPr>
              <a:t>Do you know about such an electronic service of the </a:t>
            </a:r>
            <a:r>
              <a:rPr lang="en-US" sz="1600" b="1" dirty="0" err="1">
                <a:latin typeface="Century Gothic" panose="020B0502020202020204" pitchFamily="34" charset="0"/>
              </a:rPr>
              <a:t>Verkhovna</a:t>
            </a:r>
            <a:r>
              <a:rPr lang="en-US" sz="1600" b="1" dirty="0">
                <a:latin typeface="Century Gothic" panose="020B0502020202020204" pitchFamily="34" charset="0"/>
              </a:rPr>
              <a:t> Rada as "Public discussion of draft laws"? / Have you participated in the discussion of draft laws using this tool?</a:t>
            </a:r>
            <a:endParaRPr lang="uk-UA" sz="1400" i="1" dirty="0">
              <a:latin typeface="Century Gothic" panose="020B0502020202020204" pitchFamily="34" charset="0"/>
            </a:endParaRPr>
          </a:p>
        </p:txBody>
      </p:sp>
    </p:spTree>
    <p:extLst>
      <p:ext uri="{BB962C8B-B14F-4D97-AF65-F5344CB8AC3E}">
        <p14:creationId xmlns:p14="http://schemas.microsoft.com/office/powerpoint/2010/main" val="2090069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ЕЛЕКТРОННІ СЕРВІСИ ВЕРХОВНОЇ РАДИ «ЕЛЕКТРОННІ ПЕТИЦІЇ» І «ГРОМАДСЬКЕ ОБГОВОРЕННЯ ЗАКОНОПРОЄКТІВ»</a:t>
            </a:r>
          </a:p>
        </p:txBody>
      </p:sp>
      <p:sp>
        <p:nvSpPr>
          <p:cNvPr id="4" name="TextBox 3"/>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Респонденти відповідної вікової категорії.</a:t>
            </a:r>
            <a:endParaRPr lang="ru-RU" sz="1100" i="1" dirty="0">
              <a:solidFill>
                <a:schemeClr val="bg1">
                  <a:lumMod val="50000"/>
                </a:schemeClr>
              </a:solidFill>
              <a:latin typeface="Century Gothic" panose="020B0502020202020204" pitchFamily="34" charset="0"/>
            </a:endParaRPr>
          </a:p>
        </p:txBody>
      </p:sp>
      <p:sp>
        <p:nvSpPr>
          <p:cNvPr id="5" name="TextBox 4"/>
          <p:cNvSpPr txBox="1"/>
          <p:nvPr/>
        </p:nvSpPr>
        <p:spPr>
          <a:xfrm>
            <a:off x="111760" y="1332066"/>
            <a:ext cx="5669280" cy="1077218"/>
          </a:xfrm>
          <a:prstGeom prst="rect">
            <a:avLst/>
          </a:prstGeom>
          <a:noFill/>
        </p:spPr>
        <p:txBody>
          <a:bodyPr wrap="square" rtlCol="0">
            <a:spAutoFit/>
          </a:bodyPr>
          <a:lstStyle/>
          <a:p>
            <a:pPr algn="ctr"/>
            <a:r>
              <a:rPr lang="en-US" sz="1600" b="1" dirty="0">
                <a:latin typeface="Century Gothic" panose="020B0502020202020204" pitchFamily="34" charset="0"/>
              </a:rPr>
              <a:t>Do you know about such an electronic service of the </a:t>
            </a:r>
            <a:r>
              <a:rPr lang="en-US" sz="1600" b="1" dirty="0" err="1">
                <a:latin typeface="Century Gothic" panose="020B0502020202020204" pitchFamily="34" charset="0"/>
              </a:rPr>
              <a:t>Verkhovna</a:t>
            </a:r>
            <a:r>
              <a:rPr lang="en-US" sz="1600" b="1" dirty="0">
                <a:latin typeface="Century Gothic" panose="020B0502020202020204" pitchFamily="34" charset="0"/>
              </a:rPr>
              <a:t> Rada as the "Electronic Petitions" portal? / Have you signed a petition at least once using the e-government tool e-Petitions portal?</a:t>
            </a:r>
            <a:endParaRPr lang="uk-UA" sz="1400" i="1" dirty="0">
              <a:latin typeface="Century Gothic" panose="020B0502020202020204" pitchFamily="34" charset="0"/>
            </a:endParaRPr>
          </a:p>
        </p:txBody>
      </p:sp>
      <p:sp>
        <p:nvSpPr>
          <p:cNvPr id="6" name="TextBox 5"/>
          <p:cNvSpPr txBox="1"/>
          <p:nvPr/>
        </p:nvSpPr>
        <p:spPr>
          <a:xfrm>
            <a:off x="5868675" y="1268562"/>
            <a:ext cx="5669280" cy="1077218"/>
          </a:xfrm>
          <a:prstGeom prst="rect">
            <a:avLst/>
          </a:prstGeom>
          <a:noFill/>
        </p:spPr>
        <p:txBody>
          <a:bodyPr wrap="square" rtlCol="0">
            <a:spAutoFit/>
          </a:bodyPr>
          <a:lstStyle/>
          <a:p>
            <a:pPr algn="ctr"/>
            <a:r>
              <a:rPr lang="en-US" sz="1600" b="1" dirty="0">
                <a:latin typeface="Century Gothic" panose="020B0502020202020204" pitchFamily="34" charset="0"/>
              </a:rPr>
              <a:t>Do you know about such an electronic service of the </a:t>
            </a:r>
            <a:r>
              <a:rPr lang="en-US" sz="1600" b="1" dirty="0" err="1">
                <a:latin typeface="Century Gothic" panose="020B0502020202020204" pitchFamily="34" charset="0"/>
              </a:rPr>
              <a:t>Verkhovna</a:t>
            </a:r>
            <a:r>
              <a:rPr lang="en-US" sz="1600" b="1" dirty="0">
                <a:latin typeface="Century Gothic" panose="020B0502020202020204" pitchFamily="34" charset="0"/>
              </a:rPr>
              <a:t> Rada as "Public discussion of draft laws"? / Have you participated in the discussion of draft laws using this tool?</a:t>
            </a:r>
            <a:endParaRPr lang="uk-UA" sz="1400" i="1" dirty="0">
              <a:latin typeface="Century Gothic" panose="020B0502020202020204" pitchFamily="34" charset="0"/>
            </a:endParaRPr>
          </a:p>
        </p:txBody>
      </p:sp>
      <p:graphicFrame>
        <p:nvGraphicFramePr>
          <p:cNvPr id="7" name="Діаграма 6"/>
          <p:cNvGraphicFramePr/>
          <p:nvPr>
            <p:extLst>
              <p:ext uri="{D42A27DB-BD31-4B8C-83A1-F6EECF244321}">
                <p14:modId xmlns:p14="http://schemas.microsoft.com/office/powerpoint/2010/main" val="1956571770"/>
              </p:ext>
            </p:extLst>
          </p:nvPr>
        </p:nvGraphicFramePr>
        <p:xfrm>
          <a:off x="357823" y="2518572"/>
          <a:ext cx="5297491" cy="35668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Діаграма 7"/>
          <p:cNvGraphicFramePr/>
          <p:nvPr>
            <p:extLst>
              <p:ext uri="{D42A27DB-BD31-4B8C-83A1-F6EECF244321}">
                <p14:modId xmlns:p14="http://schemas.microsoft.com/office/powerpoint/2010/main" val="1502010365"/>
              </p:ext>
            </p:extLst>
          </p:nvPr>
        </p:nvGraphicFramePr>
        <p:xfrm>
          <a:off x="6082035" y="2467700"/>
          <a:ext cx="5242560" cy="356683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6B3D75B-0E66-4F52-B06E-5275C99695B5}"/>
              </a:ext>
            </a:extLst>
          </p:cNvPr>
          <p:cNvSpPr txBox="1"/>
          <p:nvPr/>
        </p:nvSpPr>
        <p:spPr>
          <a:xfrm>
            <a:off x="0" y="448733"/>
            <a:ext cx="12192000" cy="461665"/>
          </a:xfrm>
          <a:prstGeom prst="rect">
            <a:avLst/>
          </a:prstGeom>
          <a:solidFill>
            <a:srgbClr val="4472C4"/>
          </a:solidFill>
        </p:spPr>
        <p:txBody>
          <a:bodyPr wrap="square" rtlCol="0">
            <a:spAutoFit/>
          </a:bodyPr>
          <a:lstStyle/>
          <a:p>
            <a:pPr algn="ctr"/>
            <a:endParaRPr lang="uk-UA" sz="2400" b="1" dirty="0">
              <a:solidFill>
                <a:schemeClr val="bg1"/>
              </a:solidFill>
              <a:latin typeface="Arial" panose="020B0604020202020204" pitchFamily="34" charset="0"/>
              <a:cs typeface="Arial" panose="020B0604020202020204" pitchFamily="34" charset="0"/>
            </a:endParaRPr>
          </a:p>
        </p:txBody>
      </p:sp>
      <p:sp>
        <p:nvSpPr>
          <p:cNvPr id="2" name="TextBox 1"/>
          <p:cNvSpPr txBox="1"/>
          <p:nvPr/>
        </p:nvSpPr>
        <p:spPr>
          <a:xfrm>
            <a:off x="1127760" y="210234"/>
            <a:ext cx="10292080" cy="646331"/>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Awareness and usage of services ‘Electronic petitions’ and ‘Public discussion of draft laws’ disaggregated by age groups</a:t>
            </a:r>
          </a:p>
        </p:txBody>
      </p:sp>
    </p:spTree>
    <p:extLst>
      <p:ext uri="{BB962C8B-B14F-4D97-AF65-F5344CB8AC3E}">
        <p14:creationId xmlns:p14="http://schemas.microsoft.com/office/powerpoint/2010/main" val="85869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0400" y="3657600"/>
            <a:ext cx="8869680" cy="400110"/>
          </a:xfrm>
          <a:prstGeom prst="rect">
            <a:avLst/>
          </a:prstGeom>
          <a:noFill/>
        </p:spPr>
        <p:txBody>
          <a:bodyPr wrap="square" rtlCol="0">
            <a:spAutoFit/>
          </a:bodyPr>
          <a:lstStyle>
            <a:defPPr>
              <a:defRPr lang="uk-UA"/>
            </a:defPPr>
            <a:lvl1pPr algn="ctr">
              <a:defRPr sz="2000" b="0">
                <a:latin typeface="Century Gothic" panose="020B0502020202020204" pitchFamily="34" charset="0"/>
              </a:defRPr>
            </a:lvl1pPr>
          </a:lstStyle>
          <a:p>
            <a:r>
              <a:rPr lang="en-US" dirty="0"/>
              <a:t>PERCEPTION OF INTERACTION WITH MPs IN CONSTITUENCIES </a:t>
            </a:r>
            <a:endParaRPr lang="uk-UA" dirty="0"/>
          </a:p>
        </p:txBody>
      </p:sp>
      <p:pic>
        <p:nvPicPr>
          <p:cNvPr id="3" name="Рисунок 2"/>
          <p:cNvPicPr/>
          <p:nvPr/>
        </p:nvPicPr>
        <p:blipFill>
          <a:blip r:embed="rId2" cstate="print">
            <a:extLst>
              <a:ext uri="{28A0092B-C50C-407E-A947-70E740481C1C}">
                <a14:useLocalDpi xmlns:a14="http://schemas.microsoft.com/office/drawing/2010/main" val="0"/>
              </a:ext>
            </a:extLst>
          </a:blip>
          <a:stretch>
            <a:fillRect/>
          </a:stretch>
        </p:blipFill>
        <p:spPr>
          <a:xfrm>
            <a:off x="0" y="0"/>
            <a:ext cx="3600000" cy="3600000"/>
          </a:xfrm>
          <a:prstGeom prst="rect">
            <a:avLst/>
          </a:prstGeom>
        </p:spPr>
      </p:pic>
    </p:spTree>
    <p:extLst>
      <p:ext uri="{BB962C8B-B14F-4D97-AF65-F5344CB8AC3E}">
        <p14:creationId xmlns:p14="http://schemas.microsoft.com/office/powerpoint/2010/main" val="3761045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іаграма 1"/>
          <p:cNvGraphicFramePr/>
          <p:nvPr>
            <p:extLst>
              <p:ext uri="{D42A27DB-BD31-4B8C-83A1-F6EECF244321}">
                <p14:modId xmlns:p14="http://schemas.microsoft.com/office/powerpoint/2010/main" val="904245707"/>
              </p:ext>
            </p:extLst>
          </p:nvPr>
        </p:nvGraphicFramePr>
        <p:xfrm>
          <a:off x="1662435" y="1240551"/>
          <a:ext cx="8463280" cy="4524375"/>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Пряма сполучна лінія 6"/>
          <p:cNvCxnSpPr/>
          <p:nvPr/>
        </p:nvCxnSpPr>
        <p:spPr>
          <a:xfrm>
            <a:off x="1665715" y="4359520"/>
            <a:ext cx="8460000" cy="0"/>
          </a:xfrm>
          <a:prstGeom prst="line">
            <a:avLst/>
          </a:prstGeom>
          <a:ln w="285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27760" y="262596"/>
            <a:ext cx="10292080"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Interaction of People’s Deputies and Community in Constituency</a:t>
            </a:r>
            <a:endParaRPr lang="uk-UA" b="1" dirty="0">
              <a:solidFill>
                <a:schemeClr val="bg1"/>
              </a:solidFill>
              <a:latin typeface="Century Gothic" panose="020B0502020202020204" pitchFamily="34" charset="0"/>
            </a:endParaRPr>
          </a:p>
        </p:txBody>
      </p:sp>
      <p:sp>
        <p:nvSpPr>
          <p:cNvPr id="4" name="TextBox 3"/>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СПРИЙНЯТТЯ ВЗАЄМОДІЇ НАРОДНИХ ДЕПУТАТІВ </a:t>
            </a:r>
          </a:p>
          <a:p>
            <a:pPr algn="ctr"/>
            <a:r>
              <a:rPr lang="ru-RU" sz="1400" dirty="0">
                <a:solidFill>
                  <a:schemeClr val="bg1"/>
                </a:solidFill>
                <a:latin typeface="Century Gothic" panose="020B0502020202020204" pitchFamily="34" charset="0"/>
              </a:rPr>
              <a:t>З ГРОМАДОЮ ОКРУГУ</a:t>
            </a:r>
          </a:p>
        </p:txBody>
      </p:sp>
      <p:sp>
        <p:nvSpPr>
          <p:cNvPr id="5" name="TextBox 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
        <p:nvSpPr>
          <p:cNvPr id="6" name="TextBox 5"/>
          <p:cNvSpPr txBox="1"/>
          <p:nvPr/>
        </p:nvSpPr>
        <p:spPr>
          <a:xfrm>
            <a:off x="721360" y="1055894"/>
            <a:ext cx="10292080" cy="338554"/>
          </a:xfrm>
          <a:prstGeom prst="rect">
            <a:avLst/>
          </a:prstGeom>
          <a:noFill/>
        </p:spPr>
        <p:txBody>
          <a:bodyPr wrap="square" rtlCol="0" anchor="ctr">
            <a:spAutoFit/>
          </a:bodyPr>
          <a:lstStyle/>
          <a:p>
            <a:pPr algn="ctr"/>
            <a:r>
              <a:rPr lang="en-US" sz="1600" b="1" dirty="0">
                <a:latin typeface="Century Gothic" panose="020B0502020202020204" pitchFamily="34" charset="0"/>
              </a:rPr>
              <a:t>Do you agree with the following statements?</a:t>
            </a:r>
            <a:endParaRPr lang="uk-UA" i="1" dirty="0">
              <a:latin typeface="Century Gothic" panose="020B0502020202020204" pitchFamily="34" charset="0"/>
            </a:endParaRPr>
          </a:p>
        </p:txBody>
      </p:sp>
    </p:spTree>
    <p:extLst>
      <p:ext uri="{BB962C8B-B14F-4D97-AF65-F5344CB8AC3E}">
        <p14:creationId xmlns:p14="http://schemas.microsoft.com/office/powerpoint/2010/main" val="2042505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іаграма 1"/>
          <p:cNvGraphicFramePr/>
          <p:nvPr>
            <p:extLst>
              <p:ext uri="{D42A27DB-BD31-4B8C-83A1-F6EECF244321}">
                <p14:modId xmlns:p14="http://schemas.microsoft.com/office/powerpoint/2010/main" val="3650194482"/>
              </p:ext>
            </p:extLst>
          </p:nvPr>
        </p:nvGraphicFramePr>
        <p:xfrm>
          <a:off x="1878964" y="1732809"/>
          <a:ext cx="795591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721360" y="852005"/>
            <a:ext cx="10292080" cy="800219"/>
          </a:xfrm>
          <a:prstGeom prst="rect">
            <a:avLst/>
          </a:prstGeom>
          <a:noFill/>
        </p:spPr>
        <p:txBody>
          <a:bodyPr wrap="square" rtlCol="0" anchor="ctr">
            <a:spAutoFit/>
          </a:bodyPr>
          <a:lstStyle/>
          <a:p>
            <a:pPr algn="ctr"/>
            <a:r>
              <a:rPr lang="en-US" sz="1600" b="1" dirty="0">
                <a:effectLst/>
                <a:latin typeface="Century Gothic" panose="020B0502020202020204" pitchFamily="34" charset="0"/>
                <a:cs typeface="Arial" panose="020B0604020202020204" pitchFamily="34" charset="0"/>
              </a:rPr>
              <a:t>In your opinion, whom does effective and well-established interaction between the community and deputies depend on? </a:t>
            </a:r>
            <a:r>
              <a:rPr lang="en-US" sz="1600" b="1" dirty="0">
                <a:latin typeface="Century Gothic" panose="020B0502020202020204" pitchFamily="34" charset="0"/>
                <a:cs typeface="Arial" panose="020B0604020202020204" pitchFamily="34" charset="0"/>
              </a:rPr>
              <a:t>On</a:t>
            </a:r>
            <a:r>
              <a:rPr lang="en-US" sz="1600" b="1" dirty="0">
                <a:effectLst/>
                <a:latin typeface="Century Gothic" panose="020B0502020202020204" pitchFamily="34" charset="0"/>
                <a:cs typeface="Arial" panose="020B0604020202020204" pitchFamily="34" charset="0"/>
              </a:rPr>
              <a:t>…?</a:t>
            </a:r>
          </a:p>
          <a:p>
            <a:pPr algn="ctr"/>
            <a:r>
              <a:rPr lang="uk-UA" sz="1400" i="1" dirty="0">
                <a:latin typeface="Century Gothic" panose="020B0502020202020204" pitchFamily="34" charset="0"/>
                <a:cs typeface="Arial" panose="020B0604020202020204" pitchFamily="34" charset="0"/>
              </a:rPr>
              <a:t>(</a:t>
            </a:r>
            <a:r>
              <a:rPr lang="en-US" sz="1400" i="1" dirty="0">
                <a:latin typeface="Century Gothic" panose="020B0502020202020204" pitchFamily="34" charset="0"/>
                <a:cs typeface="Arial" panose="020B0604020202020204" pitchFamily="34" charset="0"/>
              </a:rPr>
              <a:t>a respondent could select several response options</a:t>
            </a:r>
            <a:r>
              <a:rPr lang="uk-UA" sz="1400" i="1" dirty="0">
                <a:latin typeface="Century Gothic" panose="020B0502020202020204" pitchFamily="34" charset="0"/>
                <a:cs typeface="Arial" panose="020B0604020202020204" pitchFamily="34" charset="0"/>
              </a:rPr>
              <a:t>)</a:t>
            </a:r>
            <a:endParaRPr lang="uk-UA" sz="1600" i="1" dirty="0">
              <a:latin typeface="Century Gothic" panose="020B0502020202020204" pitchFamily="34" charset="0"/>
            </a:endParaRPr>
          </a:p>
        </p:txBody>
      </p:sp>
      <p:sp>
        <p:nvSpPr>
          <p:cNvPr id="4" name="TextBox 3"/>
          <p:cNvSpPr txBox="1"/>
          <p:nvPr/>
        </p:nvSpPr>
        <p:spPr>
          <a:xfrm>
            <a:off x="1127760" y="262596"/>
            <a:ext cx="10292080"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Effective interaction depends on …</a:t>
            </a:r>
            <a:endParaRPr lang="uk-UA" b="1" dirty="0">
              <a:solidFill>
                <a:schemeClr val="bg1"/>
              </a:solidFill>
              <a:latin typeface="Century Gothic" panose="020B0502020202020204" pitchFamily="34" charset="0"/>
            </a:endParaRPr>
          </a:p>
        </p:txBody>
      </p:sp>
      <p:sp>
        <p:nvSpPr>
          <p:cNvPr id="5" name="TextBox 4"/>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ДІЯЛЬНІСТЬ НАРОДНИХ ДЕПУТАТІВ І </a:t>
            </a:r>
          </a:p>
          <a:p>
            <a:pPr algn="ctr"/>
            <a:r>
              <a:rPr lang="ru-RU" sz="1400" dirty="0">
                <a:solidFill>
                  <a:schemeClr val="bg1"/>
                </a:solidFill>
                <a:latin typeface="Century Gothic" panose="020B0502020202020204" pitchFamily="34" charset="0"/>
              </a:rPr>
              <a:t>МІСЦЕВИХ ОСЕРЕДКІВ ПАРТІЙ В ОКРУГАХ</a:t>
            </a:r>
          </a:p>
        </p:txBody>
      </p:sp>
      <p:sp>
        <p:nvSpPr>
          <p:cNvPr id="6" name="TextBox 5"/>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
        <p:nvSpPr>
          <p:cNvPr id="7" name="Прямокутник 6"/>
          <p:cNvSpPr/>
          <p:nvPr/>
        </p:nvSpPr>
        <p:spPr>
          <a:xfrm>
            <a:off x="629920" y="1897274"/>
            <a:ext cx="10708640" cy="944880"/>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333623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ЕЛЕКТРОННІ СЕРВІСИ ВЕРХОВНОЇ РАДИ «ЕЛЕКТРОННІ ПЕТИЦІЇ» І «ГРОМАДСЬКЕ ОБГОВОРЕННЯ ЗАКОНОПРОЄКТІВ»</a:t>
            </a:r>
          </a:p>
        </p:txBody>
      </p:sp>
      <p:sp>
        <p:nvSpPr>
          <p:cNvPr id="4" name="TextBox 3"/>
          <p:cNvSpPr txBox="1"/>
          <p:nvPr/>
        </p:nvSpPr>
        <p:spPr>
          <a:xfrm>
            <a:off x="3200400" y="3657600"/>
            <a:ext cx="8869680" cy="400110"/>
          </a:xfrm>
          <a:prstGeom prst="rect">
            <a:avLst/>
          </a:prstGeom>
          <a:noFill/>
        </p:spPr>
        <p:txBody>
          <a:bodyPr wrap="square" rtlCol="0">
            <a:spAutoFit/>
          </a:bodyPr>
          <a:lstStyle>
            <a:defPPr>
              <a:defRPr lang="uk-UA"/>
            </a:defPPr>
            <a:lvl1pPr algn="ctr">
              <a:defRPr sz="2000" b="0">
                <a:latin typeface="Century Gothic" panose="020B0502020202020204" pitchFamily="34" charset="0"/>
              </a:defRPr>
            </a:lvl1pPr>
          </a:lstStyle>
          <a:p>
            <a:r>
              <a:rPr lang="en-US" dirty="0"/>
              <a:t>MPs AND LOCAL BRANCHES OF PARTIES IN CONSTITUENCIES </a:t>
            </a:r>
            <a:endParaRPr lang="uk-UA"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3600000" cy="3600000"/>
          </a:xfrm>
          <a:prstGeom prst="rect">
            <a:avLst/>
          </a:prstGeom>
        </p:spPr>
      </p:pic>
    </p:spTree>
    <p:extLst>
      <p:ext uri="{BB962C8B-B14F-4D97-AF65-F5344CB8AC3E}">
        <p14:creationId xmlns:p14="http://schemas.microsoft.com/office/powerpoint/2010/main" val="104102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іаграма 1"/>
          <p:cNvGraphicFramePr/>
          <p:nvPr>
            <p:extLst>
              <p:ext uri="{D42A27DB-BD31-4B8C-83A1-F6EECF244321}">
                <p14:modId xmlns:p14="http://schemas.microsoft.com/office/powerpoint/2010/main" val="3967959116"/>
              </p:ext>
            </p:extLst>
          </p:nvPr>
        </p:nvGraphicFramePr>
        <p:xfrm>
          <a:off x="0" y="2273300"/>
          <a:ext cx="1166368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127760" y="196336"/>
            <a:ext cx="10292080"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Awareness about the MPs in the constituency</a:t>
            </a:r>
            <a:endParaRPr lang="uk-UA" b="1" dirty="0">
              <a:solidFill>
                <a:schemeClr val="bg1"/>
              </a:solidFill>
              <a:latin typeface="Century Gothic" panose="020B0502020202020204" pitchFamily="34" charset="0"/>
            </a:endParaRPr>
          </a:p>
        </p:txBody>
      </p:sp>
      <p:sp>
        <p:nvSpPr>
          <p:cNvPr id="4" name="TextBox 3"/>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ДІЯЛЬНІСТЬ НАРОДНИХ ДЕПУТАТІВ І </a:t>
            </a:r>
          </a:p>
          <a:p>
            <a:pPr algn="ctr"/>
            <a:r>
              <a:rPr lang="ru-RU" sz="1400" dirty="0">
                <a:solidFill>
                  <a:schemeClr val="bg1"/>
                </a:solidFill>
                <a:latin typeface="Century Gothic" panose="020B0502020202020204" pitchFamily="34" charset="0"/>
              </a:rPr>
              <a:t>МІСЦЕВИХ ОСЕРЕДКІВ ПАРТІЙ В ОКРУГАХ</a:t>
            </a:r>
          </a:p>
        </p:txBody>
      </p:sp>
      <p:sp>
        <p:nvSpPr>
          <p:cNvPr id="5" name="TextBox 4"/>
          <p:cNvSpPr txBox="1"/>
          <p:nvPr/>
        </p:nvSpPr>
        <p:spPr>
          <a:xfrm>
            <a:off x="193040" y="1640265"/>
            <a:ext cx="3434080" cy="584775"/>
          </a:xfrm>
          <a:prstGeom prst="rect">
            <a:avLst/>
          </a:prstGeom>
          <a:noFill/>
        </p:spPr>
        <p:txBody>
          <a:bodyPr wrap="square" rtlCol="0">
            <a:spAutoFit/>
          </a:bodyPr>
          <a:lstStyle/>
          <a:p>
            <a:pPr algn="ctr"/>
            <a:r>
              <a:rPr lang="en-US" sz="1600" b="1" dirty="0">
                <a:latin typeface="Century Gothic" panose="020B0502020202020204" pitchFamily="34" charset="0"/>
              </a:rPr>
              <a:t>Do you know who is a People's Deputy in your constituency?</a:t>
            </a:r>
            <a:endParaRPr lang="uk-UA" sz="1400" i="1" dirty="0">
              <a:latin typeface="Century Gothic" panose="020B0502020202020204" pitchFamily="34" charset="0"/>
            </a:endParaRPr>
          </a:p>
        </p:txBody>
      </p:sp>
      <p:sp>
        <p:nvSpPr>
          <p:cNvPr id="6" name="TextBox 5"/>
          <p:cNvSpPr txBox="1"/>
          <p:nvPr/>
        </p:nvSpPr>
        <p:spPr>
          <a:xfrm>
            <a:off x="4026856" y="1518345"/>
            <a:ext cx="3434080" cy="830997"/>
          </a:xfrm>
          <a:prstGeom prst="rect">
            <a:avLst/>
          </a:prstGeom>
          <a:noFill/>
        </p:spPr>
        <p:txBody>
          <a:bodyPr wrap="square" rtlCol="0">
            <a:spAutoFit/>
          </a:bodyPr>
          <a:lstStyle/>
          <a:p>
            <a:pPr algn="ctr"/>
            <a:r>
              <a:rPr lang="en-US" sz="1600" b="1" dirty="0">
                <a:latin typeface="Century Gothic" panose="020B0502020202020204" pitchFamily="34" charset="0"/>
              </a:rPr>
              <a:t>Do you know where the reception office of the People's Deputy in your constituency is?</a:t>
            </a:r>
            <a:endParaRPr lang="uk-UA" sz="1600" b="1" dirty="0">
              <a:latin typeface="Century Gothic" panose="020B0502020202020204" pitchFamily="34" charset="0"/>
            </a:endParaRPr>
          </a:p>
        </p:txBody>
      </p:sp>
      <p:sp>
        <p:nvSpPr>
          <p:cNvPr id="7" name="TextBox 6"/>
          <p:cNvSpPr txBox="1"/>
          <p:nvPr/>
        </p:nvSpPr>
        <p:spPr>
          <a:xfrm>
            <a:off x="7860672" y="1640265"/>
            <a:ext cx="3434080" cy="830997"/>
          </a:xfrm>
          <a:prstGeom prst="rect">
            <a:avLst/>
          </a:prstGeom>
          <a:noFill/>
        </p:spPr>
        <p:txBody>
          <a:bodyPr wrap="square" rtlCol="0">
            <a:spAutoFit/>
          </a:bodyPr>
          <a:lstStyle/>
          <a:p>
            <a:pPr algn="ctr"/>
            <a:r>
              <a:rPr lang="en-US" sz="1600" b="1" dirty="0">
                <a:latin typeface="Century Gothic" panose="020B0502020202020204" pitchFamily="34" charset="0"/>
              </a:rPr>
              <a:t>Are you familiar with the activities of the People's Deputy in your constituency?</a:t>
            </a:r>
            <a:endParaRPr lang="uk-UA" sz="1600" b="1" dirty="0">
              <a:latin typeface="Century Gothic" panose="020B0502020202020204" pitchFamily="34" charset="0"/>
            </a:endParaRPr>
          </a:p>
        </p:txBody>
      </p:sp>
      <p:sp>
        <p:nvSpPr>
          <p:cNvPr id="8" name="TextBox 7"/>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Tree>
    <p:extLst>
      <p:ext uri="{BB962C8B-B14F-4D97-AF65-F5344CB8AC3E}">
        <p14:creationId xmlns:p14="http://schemas.microsoft.com/office/powerpoint/2010/main" val="2981109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7760" y="249344"/>
            <a:ext cx="10292080"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Local branches of parties</a:t>
            </a:r>
            <a:endParaRPr lang="uk-UA" b="1" dirty="0">
              <a:solidFill>
                <a:schemeClr val="bg1"/>
              </a:solidFill>
              <a:latin typeface="Century Gothic" panose="020B0502020202020204" pitchFamily="34" charset="0"/>
            </a:endParaRPr>
          </a:p>
        </p:txBody>
      </p:sp>
      <p:sp>
        <p:nvSpPr>
          <p:cNvPr id="3" name="TextBox 2"/>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ДІЯЛЬНІСТЬ НАРОДНИХ ДЕПУТАТІВ І </a:t>
            </a:r>
          </a:p>
          <a:p>
            <a:pPr algn="ctr"/>
            <a:r>
              <a:rPr lang="ru-RU" sz="1400" dirty="0">
                <a:solidFill>
                  <a:schemeClr val="bg1"/>
                </a:solidFill>
                <a:latin typeface="Century Gothic" panose="020B0502020202020204" pitchFamily="34" charset="0"/>
              </a:rPr>
              <a:t>МІСЦЕВИХ ОСЕРЕДКІВ ПАРТІЙ В ОКРУГАХ</a:t>
            </a:r>
          </a:p>
        </p:txBody>
      </p:sp>
      <p:sp>
        <p:nvSpPr>
          <p:cNvPr id="4" name="TextBox 3"/>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graphicFrame>
        <p:nvGraphicFramePr>
          <p:cNvPr id="5" name="Діаграма 4"/>
          <p:cNvGraphicFramePr/>
          <p:nvPr/>
        </p:nvGraphicFramePr>
        <p:xfrm>
          <a:off x="0" y="2273300"/>
          <a:ext cx="1166368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93040" y="1640265"/>
            <a:ext cx="3434080" cy="830997"/>
          </a:xfrm>
          <a:prstGeom prst="rect">
            <a:avLst/>
          </a:prstGeom>
          <a:noFill/>
        </p:spPr>
        <p:txBody>
          <a:bodyPr wrap="square" rtlCol="0">
            <a:spAutoFit/>
          </a:bodyPr>
          <a:lstStyle/>
          <a:p>
            <a:pPr algn="ctr"/>
            <a:r>
              <a:rPr lang="en-US" sz="1600" b="1" dirty="0">
                <a:latin typeface="Century Gothic" panose="020B0502020202020204" pitchFamily="34" charset="0"/>
              </a:rPr>
              <a:t>Do you know which parties have local branches in your constituency?</a:t>
            </a:r>
            <a:endParaRPr lang="uk-UA" sz="1400" i="1" dirty="0">
              <a:latin typeface="Century Gothic" panose="020B0502020202020204" pitchFamily="34" charset="0"/>
            </a:endParaRPr>
          </a:p>
        </p:txBody>
      </p:sp>
      <p:sp>
        <p:nvSpPr>
          <p:cNvPr id="7" name="TextBox 6"/>
          <p:cNvSpPr txBox="1"/>
          <p:nvPr/>
        </p:nvSpPr>
        <p:spPr>
          <a:xfrm>
            <a:off x="3957958" y="1518345"/>
            <a:ext cx="3571876" cy="830997"/>
          </a:xfrm>
          <a:prstGeom prst="rect">
            <a:avLst/>
          </a:prstGeom>
          <a:noFill/>
        </p:spPr>
        <p:txBody>
          <a:bodyPr wrap="square" rtlCol="0">
            <a:spAutoFit/>
          </a:bodyPr>
          <a:lstStyle/>
          <a:p>
            <a:pPr algn="ctr"/>
            <a:r>
              <a:rPr lang="en-US" sz="1600" b="1" dirty="0">
                <a:latin typeface="Century Gothic" panose="020B0502020202020204" pitchFamily="34" charset="0"/>
              </a:rPr>
              <a:t>Do you know the location of receptions and local party branches in your constituency?</a:t>
            </a:r>
            <a:endParaRPr lang="uk-UA" sz="1600" b="1" dirty="0">
              <a:latin typeface="Century Gothic" panose="020B0502020202020204" pitchFamily="34" charset="0"/>
            </a:endParaRPr>
          </a:p>
        </p:txBody>
      </p:sp>
      <p:sp>
        <p:nvSpPr>
          <p:cNvPr id="8" name="TextBox 7"/>
          <p:cNvSpPr txBox="1"/>
          <p:nvPr/>
        </p:nvSpPr>
        <p:spPr>
          <a:xfrm>
            <a:off x="7860672" y="1294825"/>
            <a:ext cx="3434080" cy="1077218"/>
          </a:xfrm>
          <a:prstGeom prst="rect">
            <a:avLst/>
          </a:prstGeom>
          <a:noFill/>
        </p:spPr>
        <p:txBody>
          <a:bodyPr wrap="square" rtlCol="0">
            <a:spAutoFit/>
          </a:bodyPr>
          <a:lstStyle/>
          <a:p>
            <a:pPr algn="ctr"/>
            <a:r>
              <a:rPr lang="en-US" sz="1600" b="1" dirty="0">
                <a:latin typeface="Century Gothic" panose="020B0502020202020204" pitchFamily="34" charset="0"/>
              </a:rPr>
              <a:t>Have you ever approached a political party (reception, local branch), for example, to resolve an issue?</a:t>
            </a:r>
            <a:endParaRPr lang="uk-UA" sz="1600" b="1" dirty="0">
              <a:latin typeface="Century Gothic" panose="020B0502020202020204" pitchFamily="34" charset="0"/>
            </a:endParaRPr>
          </a:p>
        </p:txBody>
      </p:sp>
    </p:spTree>
    <p:extLst>
      <p:ext uri="{BB962C8B-B14F-4D97-AF65-F5344CB8AC3E}">
        <p14:creationId xmlns:p14="http://schemas.microsoft.com/office/powerpoint/2010/main" val="1410176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7760" y="242718"/>
            <a:ext cx="10292080" cy="369332"/>
          </a:xfrm>
          <a:prstGeom prst="rect">
            <a:avLst/>
          </a:prstGeom>
          <a:noFill/>
        </p:spPr>
        <p:txBody>
          <a:bodyPr wrap="square" rtlCol="0" anchor="ctr">
            <a:spAutoFit/>
          </a:bodyPr>
          <a:lstStyle/>
          <a:p>
            <a:pPr algn="ctr"/>
            <a:r>
              <a:rPr lang="en-US" b="1" dirty="0">
                <a:solidFill>
                  <a:schemeClr val="bg1"/>
                </a:solidFill>
                <a:latin typeface="Century Gothic" panose="020B0502020202020204" pitchFamily="34" charset="0"/>
              </a:rPr>
              <a:t>Addressing deputies vs. party branches</a:t>
            </a:r>
            <a:endParaRPr lang="uk-UA" b="1" dirty="0">
              <a:solidFill>
                <a:schemeClr val="bg1"/>
              </a:solidFill>
              <a:latin typeface="Century Gothic" panose="020B0502020202020204" pitchFamily="34" charset="0"/>
            </a:endParaRPr>
          </a:p>
        </p:txBody>
      </p:sp>
      <p:sp>
        <p:nvSpPr>
          <p:cNvPr id="3" name="TextBox 2"/>
          <p:cNvSpPr txBox="1"/>
          <p:nvPr/>
        </p:nvSpPr>
        <p:spPr>
          <a:xfrm rot="5400000">
            <a:off x="8763000" y="2984510"/>
            <a:ext cx="6248400" cy="523220"/>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ДІЯЛЬНІСТЬ НАРОДНИХ ДЕПУТАТІВ І </a:t>
            </a:r>
          </a:p>
          <a:p>
            <a:pPr algn="ctr"/>
            <a:r>
              <a:rPr lang="ru-RU" sz="1400" dirty="0">
                <a:solidFill>
                  <a:schemeClr val="bg1"/>
                </a:solidFill>
                <a:latin typeface="Century Gothic" panose="020B0502020202020204" pitchFamily="34" charset="0"/>
              </a:rPr>
              <a:t>МІСЦЕВИХ ОСЕРЕДКІВ ПАРТІЙ В ОКРУГАХ</a:t>
            </a:r>
          </a:p>
        </p:txBody>
      </p:sp>
      <p:sp>
        <p:nvSpPr>
          <p:cNvPr id="4" name="TextBox 3"/>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
        <p:nvSpPr>
          <p:cNvPr id="5" name="TextBox 4"/>
          <p:cNvSpPr txBox="1"/>
          <p:nvPr/>
        </p:nvSpPr>
        <p:spPr>
          <a:xfrm>
            <a:off x="721360" y="1602452"/>
            <a:ext cx="10292080" cy="584775"/>
          </a:xfrm>
          <a:prstGeom prst="rect">
            <a:avLst/>
          </a:prstGeom>
          <a:noFill/>
        </p:spPr>
        <p:txBody>
          <a:bodyPr wrap="square" rtlCol="0" anchor="ctr">
            <a:spAutoFit/>
          </a:bodyPr>
          <a:lstStyle/>
          <a:p>
            <a:pPr algn="ctr"/>
            <a:r>
              <a:rPr lang="en-US" sz="1600" b="1" dirty="0">
                <a:latin typeface="Century Gothic" panose="020B0502020202020204" pitchFamily="34" charset="0"/>
              </a:rPr>
              <a:t>To solve a question, would you rather apply to a deputy of a certain party (in the constituency) or to the party itself (local branch)?</a:t>
            </a:r>
            <a:endParaRPr lang="uk-UA" i="1" dirty="0">
              <a:latin typeface="Century Gothic" panose="020B0502020202020204" pitchFamily="34" charset="0"/>
            </a:endParaRPr>
          </a:p>
        </p:txBody>
      </p:sp>
      <p:graphicFrame>
        <p:nvGraphicFramePr>
          <p:cNvPr id="6" name="Діаграма 5"/>
          <p:cNvGraphicFramePr/>
          <p:nvPr/>
        </p:nvGraphicFramePr>
        <p:xfrm>
          <a:off x="1844040" y="2503700"/>
          <a:ext cx="8046720" cy="408178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6528544" y="2727449"/>
            <a:ext cx="1667729" cy="307777"/>
          </a:xfrm>
          <a:prstGeom prst="rect">
            <a:avLst/>
          </a:prstGeom>
          <a:noFill/>
        </p:spPr>
        <p:txBody>
          <a:bodyPr wrap="square" rtlCol="0">
            <a:spAutoFit/>
          </a:bodyPr>
          <a:lstStyle/>
          <a:p>
            <a:pPr algn="ctr"/>
            <a:r>
              <a:rPr lang="en-US" sz="1400" dirty="0">
                <a:latin typeface="Century Gothic" panose="020B0502020202020204" pitchFamily="34" charset="0"/>
              </a:rPr>
              <a:t>Only to the MP</a:t>
            </a:r>
            <a:endParaRPr lang="uk-UA" sz="1400" dirty="0">
              <a:latin typeface="Century Gothic" panose="020B0502020202020204" pitchFamily="34" charset="0"/>
            </a:endParaRPr>
          </a:p>
        </p:txBody>
      </p:sp>
      <p:sp>
        <p:nvSpPr>
          <p:cNvPr id="8" name="TextBox 7"/>
          <p:cNvSpPr txBox="1"/>
          <p:nvPr/>
        </p:nvSpPr>
        <p:spPr>
          <a:xfrm>
            <a:off x="3156802" y="5687070"/>
            <a:ext cx="1667729" cy="307777"/>
          </a:xfrm>
          <a:prstGeom prst="rect">
            <a:avLst/>
          </a:prstGeom>
          <a:noFill/>
        </p:spPr>
        <p:txBody>
          <a:bodyPr wrap="square" rtlCol="0">
            <a:spAutoFit/>
          </a:bodyPr>
          <a:lstStyle/>
          <a:p>
            <a:pPr algn="ctr"/>
            <a:r>
              <a:rPr lang="en-US" sz="1400" dirty="0">
                <a:latin typeface="Century Gothic" panose="020B0502020202020204" pitchFamily="34" charset="0"/>
              </a:rPr>
              <a:t>No preference</a:t>
            </a:r>
            <a:endParaRPr lang="uk-UA" sz="1400" dirty="0">
              <a:latin typeface="Century Gothic" panose="020B0502020202020204" pitchFamily="34" charset="0"/>
            </a:endParaRPr>
          </a:p>
        </p:txBody>
      </p:sp>
      <p:sp>
        <p:nvSpPr>
          <p:cNvPr id="9" name="TextBox 8"/>
          <p:cNvSpPr txBox="1"/>
          <p:nvPr/>
        </p:nvSpPr>
        <p:spPr>
          <a:xfrm>
            <a:off x="7362408" y="5255548"/>
            <a:ext cx="1667729" cy="307777"/>
          </a:xfrm>
          <a:prstGeom prst="rect">
            <a:avLst/>
          </a:prstGeom>
          <a:noFill/>
        </p:spPr>
        <p:txBody>
          <a:bodyPr wrap="square" rtlCol="0">
            <a:spAutoFit/>
          </a:bodyPr>
          <a:lstStyle/>
          <a:p>
            <a:pPr algn="ctr"/>
            <a:r>
              <a:rPr lang="en-US" sz="1400" dirty="0">
                <a:latin typeface="Century Gothic" panose="020B0502020202020204" pitchFamily="34" charset="0"/>
              </a:rPr>
              <a:t>Rather to the MP</a:t>
            </a:r>
            <a:endParaRPr lang="uk-UA" sz="1400" dirty="0">
              <a:latin typeface="Century Gothic" panose="020B0502020202020204" pitchFamily="34" charset="0"/>
            </a:endParaRPr>
          </a:p>
        </p:txBody>
      </p:sp>
      <p:sp>
        <p:nvSpPr>
          <p:cNvPr id="10" name="TextBox 9"/>
          <p:cNvSpPr txBox="1"/>
          <p:nvPr/>
        </p:nvSpPr>
        <p:spPr>
          <a:xfrm>
            <a:off x="3848426" y="2617893"/>
            <a:ext cx="1667729" cy="523220"/>
          </a:xfrm>
          <a:prstGeom prst="rect">
            <a:avLst/>
          </a:prstGeom>
          <a:noFill/>
        </p:spPr>
        <p:txBody>
          <a:bodyPr wrap="square" rtlCol="0">
            <a:spAutoFit/>
          </a:bodyPr>
          <a:lstStyle/>
          <a:p>
            <a:pPr algn="ctr"/>
            <a:r>
              <a:rPr lang="en-US" sz="1400" dirty="0">
                <a:latin typeface="Century Gothic" panose="020B0502020202020204" pitchFamily="34" charset="0"/>
              </a:rPr>
              <a:t>Rather to the party</a:t>
            </a:r>
            <a:endParaRPr lang="uk-UA" sz="1400" dirty="0">
              <a:latin typeface="Century Gothic" panose="020B0502020202020204" pitchFamily="34" charset="0"/>
            </a:endParaRPr>
          </a:p>
        </p:txBody>
      </p:sp>
      <p:sp>
        <p:nvSpPr>
          <p:cNvPr id="11" name="TextBox 10"/>
          <p:cNvSpPr txBox="1"/>
          <p:nvPr/>
        </p:nvSpPr>
        <p:spPr>
          <a:xfrm>
            <a:off x="4860815" y="2307315"/>
            <a:ext cx="1667729" cy="307777"/>
          </a:xfrm>
          <a:prstGeom prst="rect">
            <a:avLst/>
          </a:prstGeom>
          <a:noFill/>
        </p:spPr>
        <p:txBody>
          <a:bodyPr wrap="square" rtlCol="0">
            <a:spAutoFit/>
          </a:bodyPr>
          <a:lstStyle/>
          <a:p>
            <a:pPr algn="ctr"/>
            <a:r>
              <a:rPr lang="en-US" sz="1400" dirty="0">
                <a:latin typeface="Century Gothic" panose="020B0502020202020204" pitchFamily="34" charset="0"/>
              </a:rPr>
              <a:t>Only to the party</a:t>
            </a:r>
            <a:endParaRPr lang="uk-UA" sz="1400" dirty="0">
              <a:latin typeface="Century Gothic" panose="020B0502020202020204" pitchFamily="34" charset="0"/>
            </a:endParaRPr>
          </a:p>
        </p:txBody>
      </p:sp>
      <p:sp>
        <p:nvSpPr>
          <p:cNvPr id="12" name="TextBox 11"/>
          <p:cNvSpPr txBox="1"/>
          <p:nvPr/>
        </p:nvSpPr>
        <p:spPr>
          <a:xfrm>
            <a:off x="3544351" y="3220144"/>
            <a:ext cx="1078449" cy="276999"/>
          </a:xfrm>
          <a:prstGeom prst="rect">
            <a:avLst/>
          </a:prstGeom>
          <a:noFill/>
        </p:spPr>
        <p:txBody>
          <a:bodyPr wrap="square" rtlCol="0">
            <a:spAutoFit/>
          </a:bodyPr>
          <a:lstStyle/>
          <a:p>
            <a:pPr algn="ctr"/>
            <a:r>
              <a:rPr lang="en-US" sz="1200" dirty="0">
                <a:solidFill>
                  <a:schemeClr val="bg1">
                    <a:lumMod val="50000"/>
                  </a:schemeClr>
                </a:solidFill>
                <a:latin typeface="Century Gothic" panose="020B0502020202020204" pitchFamily="34" charset="0"/>
              </a:rPr>
              <a:t>Hard to say</a:t>
            </a:r>
            <a:endParaRPr lang="uk-UA" sz="1200" dirty="0">
              <a:solidFill>
                <a:schemeClr val="bg1">
                  <a:lumMod val="50000"/>
                </a:schemeClr>
              </a:solidFill>
              <a:latin typeface="Century Gothic" panose="020B0502020202020204" pitchFamily="34" charset="0"/>
            </a:endParaRPr>
          </a:p>
        </p:txBody>
      </p:sp>
      <p:sp>
        <p:nvSpPr>
          <p:cNvPr id="13" name="TextBox 12"/>
          <p:cNvSpPr txBox="1"/>
          <p:nvPr/>
        </p:nvSpPr>
        <p:spPr>
          <a:xfrm>
            <a:off x="8023126" y="3130902"/>
            <a:ext cx="3393440" cy="769441"/>
          </a:xfrm>
          <a:prstGeom prst="rect">
            <a:avLst/>
          </a:prstGeom>
          <a:noFill/>
        </p:spPr>
        <p:txBody>
          <a:bodyPr wrap="square" rtlCol="0">
            <a:spAutoFit/>
          </a:bodyPr>
          <a:lstStyle/>
          <a:p>
            <a:pPr algn="ctr"/>
            <a:r>
              <a:rPr lang="uk-UA" sz="2400" b="1" dirty="0">
                <a:solidFill>
                  <a:schemeClr val="accent1">
                    <a:lumMod val="75000"/>
                  </a:schemeClr>
                </a:solidFill>
                <a:latin typeface="Century Gothic" panose="020B0502020202020204" pitchFamily="34" charset="0"/>
              </a:rPr>
              <a:t>44.5%</a:t>
            </a:r>
            <a:r>
              <a:rPr lang="uk-UA" sz="2000" dirty="0">
                <a:latin typeface="Century Gothic" panose="020B0502020202020204" pitchFamily="34" charset="0"/>
              </a:rPr>
              <a:t> </a:t>
            </a:r>
            <a:r>
              <a:rPr lang="en-US" sz="2000" i="1" dirty="0">
                <a:latin typeface="Century Gothic" panose="020B0502020202020204" pitchFamily="34" charset="0"/>
              </a:rPr>
              <a:t>of respondents would address the MP</a:t>
            </a:r>
            <a:endParaRPr lang="uk-UA" sz="2000" i="1" dirty="0">
              <a:latin typeface="Century Gothic" panose="020B0502020202020204" pitchFamily="34" charset="0"/>
            </a:endParaRPr>
          </a:p>
        </p:txBody>
      </p:sp>
      <p:sp>
        <p:nvSpPr>
          <p:cNvPr id="14" name="TextBox 13"/>
          <p:cNvSpPr txBox="1"/>
          <p:nvPr/>
        </p:nvSpPr>
        <p:spPr>
          <a:xfrm>
            <a:off x="109210" y="3217998"/>
            <a:ext cx="3284230" cy="1077218"/>
          </a:xfrm>
          <a:prstGeom prst="rect">
            <a:avLst/>
          </a:prstGeom>
          <a:noFill/>
        </p:spPr>
        <p:txBody>
          <a:bodyPr wrap="square" rtlCol="0">
            <a:spAutoFit/>
          </a:bodyPr>
          <a:lstStyle/>
          <a:p>
            <a:pPr algn="ctr"/>
            <a:r>
              <a:rPr lang="uk-UA" sz="2400" b="1" dirty="0">
                <a:solidFill>
                  <a:schemeClr val="accent2">
                    <a:lumMod val="75000"/>
                  </a:schemeClr>
                </a:solidFill>
                <a:latin typeface="Century Gothic" panose="020B0502020202020204" pitchFamily="34" charset="0"/>
              </a:rPr>
              <a:t>10.0%</a:t>
            </a:r>
            <a:r>
              <a:rPr lang="uk-UA" sz="2000" dirty="0">
                <a:latin typeface="Century Gothic" panose="020B0502020202020204" pitchFamily="34" charset="0"/>
              </a:rPr>
              <a:t> </a:t>
            </a:r>
            <a:r>
              <a:rPr lang="en-US" sz="2000" i="1" dirty="0">
                <a:latin typeface="Century Gothic" panose="020B0502020202020204" pitchFamily="34" charset="0"/>
              </a:rPr>
              <a:t>of respondents would address the party branch</a:t>
            </a:r>
            <a:endParaRPr lang="uk-UA" sz="2000" i="1" dirty="0">
              <a:latin typeface="Century Gothic" panose="020B0502020202020204" pitchFamily="34" charset="0"/>
            </a:endParaRPr>
          </a:p>
        </p:txBody>
      </p:sp>
    </p:spTree>
    <p:extLst>
      <p:ext uri="{BB962C8B-B14F-4D97-AF65-F5344CB8AC3E}">
        <p14:creationId xmlns:p14="http://schemas.microsoft.com/office/powerpoint/2010/main" val="3948912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93201D-6235-42C3-8A6A-A1210477AC6B}"/>
              </a:ext>
            </a:extLst>
          </p:cNvPr>
          <p:cNvSpPr txBox="1"/>
          <p:nvPr/>
        </p:nvSpPr>
        <p:spPr>
          <a:xfrm>
            <a:off x="600336" y="1370797"/>
            <a:ext cx="10991327" cy="3631763"/>
          </a:xfrm>
          <a:prstGeom prst="rect">
            <a:avLst/>
          </a:prstGeom>
          <a:noFill/>
        </p:spPr>
        <p:txBody>
          <a:bodyPr wrap="square">
            <a:spAutoFit/>
          </a:bodyPr>
          <a:lstStyle/>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Raise citizens' awareness about their rights, opportunities and benefits of interaction with MPs, party branches and local authorities, especially in the context of decentralization reform</a:t>
            </a:r>
            <a:r>
              <a:rPr lang="uk-UA" dirty="0">
                <a:latin typeface="Century Gothic" panose="020B0502020202020204" pitchFamily="34" charset="0"/>
              </a:rPr>
              <a:t> </a:t>
            </a:r>
            <a:endParaRPr lang="en-US" dirty="0">
              <a:latin typeface="Century Gothic" panose="020B0502020202020204" pitchFamily="34" charset="0"/>
            </a:endParaRPr>
          </a:p>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Promote citizens’ proactive participation in solving issues through interaction with MPs</a:t>
            </a:r>
            <a:endParaRPr lang="uk-UA" dirty="0">
              <a:latin typeface="Century Gothic" panose="020B0502020202020204" pitchFamily="34" charset="0"/>
            </a:endParaRPr>
          </a:p>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Raise citizens' awareness about the role of party branches</a:t>
            </a:r>
          </a:p>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Promote efficient communication channels between MPs and ensure the feedback from the community to MPs</a:t>
            </a:r>
          </a:p>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Raise awareness of new opportunities of digital communication (with special focus of middle/older age), share successful cases of using digital channels</a:t>
            </a:r>
            <a:r>
              <a:rPr lang="uk-UA" dirty="0">
                <a:latin typeface="Century Gothic" panose="020B0502020202020204" pitchFamily="34" charset="0"/>
              </a:rPr>
              <a:t> </a:t>
            </a:r>
            <a:endParaRPr lang="en-US" dirty="0">
              <a:latin typeface="Century Gothic" panose="020B0502020202020204" pitchFamily="34" charset="0"/>
            </a:endParaRPr>
          </a:p>
          <a:p>
            <a:pPr marL="228600" lvl="0" indent="-228600">
              <a:spcBef>
                <a:spcPts val="600"/>
              </a:spcBef>
              <a:spcAft>
                <a:spcPts val="600"/>
              </a:spcAft>
              <a:buClr>
                <a:schemeClr val="tx1"/>
              </a:buClr>
              <a:buFont typeface="Courier New" pitchFamily="49" charset="0"/>
              <a:buChar char="o"/>
              <a:defRPr/>
            </a:pPr>
            <a:r>
              <a:rPr lang="en-US" dirty="0">
                <a:latin typeface="Century Gothic" panose="020B0502020202020204" pitchFamily="34" charset="0"/>
              </a:rPr>
              <a:t>Support multilateral partnership  between MPs, local authorities, civic activists, community members for solving pressing issues at local level</a:t>
            </a:r>
            <a:endParaRPr lang="uk-UA" dirty="0">
              <a:latin typeface="Century Gothic" panose="020B0502020202020204" pitchFamily="34" charset="0"/>
            </a:endParaRPr>
          </a:p>
        </p:txBody>
      </p:sp>
      <p:sp>
        <p:nvSpPr>
          <p:cNvPr id="6" name="TextBox 5">
            <a:extLst>
              <a:ext uri="{FF2B5EF4-FFF2-40B4-BE49-F238E27FC236}">
                <a16:creationId xmlns:a16="http://schemas.microsoft.com/office/drawing/2014/main" id="{489EDA56-9872-1644-9E30-A3E0D5216452}"/>
              </a:ext>
            </a:extLst>
          </p:cNvPr>
          <p:cNvSpPr txBox="1"/>
          <p:nvPr/>
        </p:nvSpPr>
        <p:spPr>
          <a:xfrm>
            <a:off x="867745" y="260970"/>
            <a:ext cx="10944809" cy="369332"/>
          </a:xfrm>
          <a:prstGeom prst="rect">
            <a:avLst/>
          </a:prstGeom>
          <a:noFill/>
        </p:spPr>
        <p:txBody>
          <a:bodyPr wrap="square" rtlCol="0" anchor="ctr">
            <a:spAutoFit/>
          </a:bodyPr>
          <a:lstStyle>
            <a:defPPr>
              <a:defRPr lang="uk-UA"/>
            </a:defPPr>
            <a:lvl1pPr algn="ctr">
              <a:defRPr b="1">
                <a:solidFill>
                  <a:schemeClr val="bg1"/>
                </a:solidFill>
                <a:latin typeface="Century Gothic" panose="020B0502020202020204" pitchFamily="34" charset="0"/>
              </a:defRPr>
            </a:lvl1pPr>
          </a:lstStyle>
          <a:p>
            <a:r>
              <a:rPr lang="en-US" dirty="0"/>
              <a:t>RECOMMENDATIONS FOR FURTHER PROGRAMMING</a:t>
            </a:r>
          </a:p>
        </p:txBody>
      </p:sp>
    </p:spTree>
    <p:extLst>
      <p:ext uri="{BB962C8B-B14F-4D97-AF65-F5344CB8AC3E}">
        <p14:creationId xmlns:p14="http://schemas.microsoft.com/office/powerpoint/2010/main" val="3948273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8732" y="231745"/>
            <a:ext cx="10292080"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Methodology</a:t>
            </a:r>
            <a:endParaRPr lang="uk-UA" sz="2000" b="1" dirty="0">
              <a:solidFill>
                <a:schemeClr val="bg1"/>
              </a:solidFill>
              <a:latin typeface="Century Gothic" panose="020B0502020202020204" pitchFamily="34" charset="0"/>
            </a:endParaRPr>
          </a:p>
        </p:txBody>
      </p:sp>
      <p:sp>
        <p:nvSpPr>
          <p:cNvPr id="5" name="Текст 3"/>
          <p:cNvSpPr txBox="1">
            <a:spLocks/>
          </p:cNvSpPr>
          <p:nvPr/>
        </p:nvSpPr>
        <p:spPr>
          <a:xfrm>
            <a:off x="805569" y="1087421"/>
            <a:ext cx="10585243" cy="4744212"/>
          </a:xfrm>
          <a:prstGeom prst="rect">
            <a:avLst/>
          </a:prstGeom>
        </p:spPr>
        <p:txBody>
          <a:bodyPr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The survey was conducted by the Kyiv International Institute of Sociology in April 2021 commissioned by the East Europe Foundation (USAID funded RADA Program) </a:t>
            </a:r>
          </a:p>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The field phase lasted from 16 to 22 April 2021</a:t>
            </a:r>
            <a:endParaRPr lang="uk-UA" sz="1800" dirty="0">
              <a:latin typeface="Century Gothic" panose="020B0502020202020204" pitchFamily="34" charset="0"/>
            </a:endParaRPr>
          </a:p>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Computer-assisted telephone interviews (CATI) on the basis of random generation of mobile telephone numbers</a:t>
            </a:r>
            <a:endParaRPr lang="uk-UA" sz="1800" dirty="0">
              <a:latin typeface="Century Gothic" panose="020B0502020202020204" pitchFamily="34" charset="0"/>
            </a:endParaRPr>
          </a:p>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The sample is representative of the adult population of Ukraine (aged 18 and older). The sample does not include the temporarily occupied territories of the Autonomous Republic of Crimea, the city of Sevastopol, temporarily occupied territories of Donetsk and Luhansk regions</a:t>
            </a:r>
            <a:endParaRPr lang="uk-UA" sz="1800" dirty="0">
              <a:latin typeface="Century Gothic" panose="020B0502020202020204" pitchFamily="34" charset="0"/>
            </a:endParaRPr>
          </a:p>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A total of 2,004 respondents living in all oblasts of Ukraine and in Kyiv (except for the temporarily occupied territories) were interviewed</a:t>
            </a:r>
            <a:endParaRPr lang="uk-UA" sz="1800" dirty="0">
              <a:latin typeface="Century Gothic" panose="020B0502020202020204" pitchFamily="34" charset="0"/>
            </a:endParaRPr>
          </a:p>
          <a:p>
            <a:pPr>
              <a:lnSpc>
                <a:spcPct val="100000"/>
              </a:lnSpc>
              <a:spcBef>
                <a:spcPts val="600"/>
              </a:spcBef>
              <a:spcAft>
                <a:spcPts val="600"/>
              </a:spcAft>
              <a:buClr>
                <a:schemeClr val="tx1"/>
              </a:buClr>
              <a:buFont typeface="Courier New" pitchFamily="49" charset="0"/>
              <a:buChar char="o"/>
              <a:defRPr/>
            </a:pPr>
            <a:r>
              <a:rPr lang="en-US" sz="1800" dirty="0">
                <a:latin typeface="Century Gothic" panose="020B0502020202020204" pitchFamily="34" charset="0"/>
              </a:rPr>
              <a:t>The statistical error of the sample (with a probability of 0.95 and a design effect of 1.1) does not exceed 2.4%</a:t>
            </a:r>
            <a:endParaRPr lang="uk-UA" sz="1800" dirty="0">
              <a:latin typeface="Century Gothic" panose="020B0502020202020204" pitchFamily="34" charset="0"/>
            </a:endParaRPr>
          </a:p>
        </p:txBody>
      </p:sp>
    </p:spTree>
    <p:extLst>
      <p:ext uri="{BB962C8B-B14F-4D97-AF65-F5344CB8AC3E}">
        <p14:creationId xmlns:p14="http://schemas.microsoft.com/office/powerpoint/2010/main" val="1066334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5CBEA3-2459-45FA-A156-27991E5DD0C5}"/>
              </a:ext>
            </a:extLst>
          </p:cNvPr>
          <p:cNvSpPr txBox="1"/>
          <p:nvPr/>
        </p:nvSpPr>
        <p:spPr>
          <a:xfrm>
            <a:off x="739588" y="951715"/>
            <a:ext cx="10919012" cy="4720523"/>
          </a:xfrm>
          <a:prstGeom prst="rect">
            <a:avLst/>
          </a:prstGeom>
          <a:noFill/>
        </p:spPr>
        <p:txBody>
          <a:bodyPr wrap="square">
            <a:spAutoFit/>
          </a:bodyPr>
          <a:lstStyle>
            <a:defPPr>
              <a:defRPr lang="uk-UA"/>
            </a:defPPr>
            <a:lvl1pPr marL="228600" lvl="0" indent="-228600">
              <a:spcBef>
                <a:spcPts val="600"/>
              </a:spcBef>
              <a:spcAft>
                <a:spcPts val="600"/>
              </a:spcAft>
              <a:buClr>
                <a:schemeClr val="tx1"/>
              </a:buClr>
              <a:buFont typeface="Courier New" pitchFamily="49" charset="0"/>
              <a:buChar char="o"/>
              <a:defRPr>
                <a:latin typeface="Century Gothic" panose="020B0502020202020204" pitchFamily="34" charset="0"/>
              </a:defRPr>
            </a:lvl1pPr>
          </a:lstStyle>
          <a:p>
            <a:r>
              <a:rPr lang="en-US" dirty="0"/>
              <a:t>Assess the effectiveness of communication channels taking into account social-demographic characteristics of the community and  support citizens’ engagement (using existing or developing new (online) platforms)</a:t>
            </a:r>
            <a:r>
              <a:rPr lang="uk-UA" dirty="0"/>
              <a:t> </a:t>
            </a:r>
            <a:endParaRPr lang="en-US" dirty="0"/>
          </a:p>
          <a:p>
            <a:r>
              <a:rPr lang="en-US" dirty="0"/>
              <a:t>Active use of digital communication channels</a:t>
            </a:r>
          </a:p>
          <a:p>
            <a:r>
              <a:rPr lang="en-US" dirty="0"/>
              <a:t>Consider evidence-based conclusion of the survey that personal communication is now a priority for most citizens, continue  intensified personal interactions </a:t>
            </a:r>
          </a:p>
          <a:p>
            <a:r>
              <a:rPr lang="en-US" dirty="0"/>
              <a:t>Educate the citizens about mandate of MP and opportunities for interaction between MPs and community members</a:t>
            </a:r>
          </a:p>
          <a:p>
            <a:r>
              <a:rPr lang="en-US" dirty="0"/>
              <a:t>Support the community development initiatives that encourage proactive citizens’ participation</a:t>
            </a:r>
          </a:p>
          <a:p>
            <a:r>
              <a:rPr lang="en-US" dirty="0"/>
              <a:t>Initiate multilateral partnerships with local authorities, civic activists, CSOs, community members for community development </a:t>
            </a:r>
          </a:p>
          <a:p>
            <a:r>
              <a:rPr lang="en-US" dirty="0"/>
              <a:t>Highlight contribution of MPs/Parliament to the local development</a:t>
            </a:r>
            <a:endParaRPr lang="uk-UA" dirty="0"/>
          </a:p>
        </p:txBody>
      </p:sp>
      <p:sp>
        <p:nvSpPr>
          <p:cNvPr id="4" name="TextBox 3">
            <a:extLst>
              <a:ext uri="{FF2B5EF4-FFF2-40B4-BE49-F238E27FC236}">
                <a16:creationId xmlns:a16="http://schemas.microsoft.com/office/drawing/2014/main" id="{78CD53D6-921E-C148-873F-FD0FF08E9036}"/>
              </a:ext>
            </a:extLst>
          </p:cNvPr>
          <p:cNvSpPr txBox="1"/>
          <p:nvPr/>
        </p:nvSpPr>
        <p:spPr>
          <a:xfrm>
            <a:off x="867745" y="260970"/>
            <a:ext cx="10944809" cy="369332"/>
          </a:xfrm>
          <a:prstGeom prst="rect">
            <a:avLst/>
          </a:prstGeom>
          <a:noFill/>
        </p:spPr>
        <p:txBody>
          <a:bodyPr wrap="square" rtlCol="0" anchor="ctr">
            <a:spAutoFit/>
          </a:bodyPr>
          <a:lstStyle>
            <a:defPPr>
              <a:defRPr lang="uk-UA"/>
            </a:defPPr>
            <a:lvl1pPr algn="ctr">
              <a:defRPr b="1">
                <a:solidFill>
                  <a:schemeClr val="bg1"/>
                </a:solidFill>
                <a:latin typeface="Century Gothic" panose="020B0502020202020204" pitchFamily="34" charset="0"/>
              </a:defRPr>
            </a:lvl1pPr>
          </a:lstStyle>
          <a:p>
            <a:r>
              <a:rPr lang="en-US" dirty="0"/>
              <a:t>RECOMMENDATIONS FOR MEMBERS OF PARLIAMENT</a:t>
            </a:r>
          </a:p>
        </p:txBody>
      </p:sp>
    </p:spTree>
    <p:extLst>
      <p:ext uri="{BB962C8B-B14F-4D97-AF65-F5344CB8AC3E}">
        <p14:creationId xmlns:p14="http://schemas.microsoft.com/office/powerpoint/2010/main" val="1567536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Рівнобедрений трикутник 6">
            <a:extLst>
              <a:ext uri="{FF2B5EF4-FFF2-40B4-BE49-F238E27FC236}">
                <a16:creationId xmlns:a16="http://schemas.microsoft.com/office/drawing/2014/main" id="{8124565B-9068-47D0-8958-078ADDC0869D}"/>
              </a:ext>
            </a:extLst>
          </p:cNvPr>
          <p:cNvSpPr/>
          <p:nvPr/>
        </p:nvSpPr>
        <p:spPr>
          <a:xfrm flipH="1">
            <a:off x="0" y="5613992"/>
            <a:ext cx="12191999" cy="1244008"/>
          </a:xfrm>
          <a:prstGeom prst="triangle">
            <a:avLst>
              <a:gd name="adj" fmla="val 0"/>
            </a:avLst>
          </a:prstGeom>
          <a:solidFill>
            <a:srgbClr val="FFC000">
              <a:alpha val="7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Рівнобедрений трикутник 1">
            <a:extLst>
              <a:ext uri="{FF2B5EF4-FFF2-40B4-BE49-F238E27FC236}">
                <a16:creationId xmlns:a16="http://schemas.microsoft.com/office/drawing/2014/main" id="{3E0D0BDB-C53F-43C2-8ED5-8ED1A550C443}"/>
              </a:ext>
            </a:extLst>
          </p:cNvPr>
          <p:cNvSpPr/>
          <p:nvPr/>
        </p:nvSpPr>
        <p:spPr>
          <a:xfrm>
            <a:off x="-1" y="5688153"/>
            <a:ext cx="12192000" cy="116984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Рівнобедрений трикутник 8">
            <a:extLst>
              <a:ext uri="{FF2B5EF4-FFF2-40B4-BE49-F238E27FC236}">
                <a16:creationId xmlns:a16="http://schemas.microsoft.com/office/drawing/2014/main" id="{62FD97A5-44F4-45B5-A4D7-BD2DE6F60456}"/>
              </a:ext>
            </a:extLst>
          </p:cNvPr>
          <p:cNvSpPr/>
          <p:nvPr/>
        </p:nvSpPr>
        <p:spPr>
          <a:xfrm>
            <a:off x="0" y="4813010"/>
            <a:ext cx="10838123" cy="2044990"/>
          </a:xfrm>
          <a:prstGeom prst="triangle">
            <a:avLst>
              <a:gd name="adj" fmla="val 0"/>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cxnSp>
        <p:nvCxnSpPr>
          <p:cNvPr id="12" name="Пряма сполучна лінія 11">
            <a:extLst>
              <a:ext uri="{FF2B5EF4-FFF2-40B4-BE49-F238E27FC236}">
                <a16:creationId xmlns:a16="http://schemas.microsoft.com/office/drawing/2014/main" id="{2C42C392-61C7-44CA-8505-2498F8A79067}"/>
              </a:ext>
            </a:extLst>
          </p:cNvPr>
          <p:cNvCxnSpPr/>
          <p:nvPr/>
        </p:nvCxnSpPr>
        <p:spPr>
          <a:xfrm>
            <a:off x="1" y="1570073"/>
            <a:ext cx="12191999" cy="0"/>
          </a:xfrm>
          <a:prstGeom prst="line">
            <a:avLst/>
          </a:prstGeom>
          <a:ln w="12700" cmpd="sng">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14" name="Прямокутник 13">
            <a:extLst>
              <a:ext uri="{FF2B5EF4-FFF2-40B4-BE49-F238E27FC236}">
                <a16:creationId xmlns:a16="http://schemas.microsoft.com/office/drawing/2014/main" id="{768586BD-91BA-46B9-906A-FB0D270FC654}"/>
              </a:ext>
            </a:extLst>
          </p:cNvPr>
          <p:cNvSpPr/>
          <p:nvPr/>
        </p:nvSpPr>
        <p:spPr>
          <a:xfrm>
            <a:off x="354416" y="1982441"/>
            <a:ext cx="11220893" cy="830997"/>
          </a:xfrm>
          <a:prstGeom prst="rect">
            <a:avLst/>
          </a:prstGeom>
          <a:noFill/>
        </p:spPr>
        <p:txBody>
          <a:bodyPr wrap="square">
            <a:spAutoFit/>
          </a:bodyPr>
          <a:lstStyle/>
          <a:p>
            <a:pPr algn="ctr"/>
            <a:r>
              <a:rPr lang="en-US" sz="4800" b="1" dirty="0">
                <a:solidFill>
                  <a:srgbClr val="4472C4"/>
                </a:solidFill>
                <a:latin typeface="Arial"/>
                <a:cs typeface="Arial"/>
              </a:rPr>
              <a:t>Thank you!</a:t>
            </a:r>
            <a:endParaRPr lang="ru-RU" sz="4800" dirty="0">
              <a:latin typeface="Arial"/>
              <a:cs typeface="Arial"/>
            </a:endParaRPr>
          </a:p>
        </p:txBody>
      </p:sp>
      <p:sp>
        <p:nvSpPr>
          <p:cNvPr id="6" name="Прямокутник 5">
            <a:extLst>
              <a:ext uri="{FF2B5EF4-FFF2-40B4-BE49-F238E27FC236}">
                <a16:creationId xmlns:a16="http://schemas.microsoft.com/office/drawing/2014/main" id="{139D5350-FA8B-4876-B555-B00F68096ECA}"/>
              </a:ext>
            </a:extLst>
          </p:cNvPr>
          <p:cNvSpPr/>
          <p:nvPr/>
        </p:nvSpPr>
        <p:spPr>
          <a:xfrm>
            <a:off x="1848851" y="2834684"/>
            <a:ext cx="8494294" cy="2031325"/>
          </a:xfrm>
          <a:prstGeom prst="rect">
            <a:avLst/>
          </a:prstGeom>
        </p:spPr>
        <p:txBody>
          <a:bodyPr wrap="square">
            <a:spAutoFit/>
          </a:bodyPr>
          <a:lstStyle/>
          <a:p>
            <a:pPr algn="ctr"/>
            <a:r>
              <a:rPr lang="en-US" sz="2200" b="1" dirty="0">
                <a:solidFill>
                  <a:schemeClr val="tx2"/>
                </a:solidFill>
                <a:latin typeface="Arial"/>
                <a:cs typeface="Arial"/>
              </a:rPr>
              <a:t>Phone: </a:t>
            </a:r>
            <a:r>
              <a:rPr lang="en-US" sz="2200" dirty="0">
                <a:solidFill>
                  <a:schemeClr val="tx2"/>
                </a:solidFill>
                <a:latin typeface="Arial"/>
                <a:cs typeface="Arial"/>
              </a:rPr>
              <a:t>+380 50 443 61 97</a:t>
            </a:r>
          </a:p>
          <a:p>
            <a:pPr algn="ctr"/>
            <a:endParaRPr lang="en-US" sz="800" dirty="0">
              <a:solidFill>
                <a:srgbClr val="000000"/>
              </a:solidFill>
              <a:latin typeface="Arial"/>
              <a:cs typeface="Arial"/>
            </a:endParaRPr>
          </a:p>
          <a:p>
            <a:pPr algn="ctr"/>
            <a:r>
              <a:rPr lang="en-US" sz="2200" b="1" dirty="0">
                <a:solidFill>
                  <a:schemeClr val="tx2"/>
                </a:solidFill>
                <a:latin typeface="Arial"/>
                <a:cs typeface="Arial"/>
              </a:rPr>
              <a:t>e-contacts:</a:t>
            </a:r>
            <a:endParaRPr lang="en-US" sz="2200" dirty="0">
              <a:solidFill>
                <a:schemeClr val="tx2"/>
              </a:solidFill>
              <a:latin typeface="Arial"/>
              <a:cs typeface="Arial"/>
            </a:endParaRPr>
          </a:p>
          <a:p>
            <a:pPr algn="ctr"/>
            <a:r>
              <a:rPr lang="en-US" sz="2200" b="1" dirty="0">
                <a:solidFill>
                  <a:schemeClr val="tx2"/>
                </a:solidFill>
                <a:latin typeface="Arial"/>
                <a:cs typeface="Arial"/>
              </a:rPr>
              <a:t>e-mail:</a:t>
            </a:r>
            <a:r>
              <a:rPr lang="en-US" sz="2200" dirty="0">
                <a:solidFill>
                  <a:srgbClr val="000000"/>
                </a:solidFill>
                <a:latin typeface="Arial"/>
                <a:cs typeface="Arial"/>
              </a:rPr>
              <a:t> </a:t>
            </a:r>
            <a:r>
              <a:rPr lang="en-US" sz="2200" dirty="0">
                <a:solidFill>
                  <a:srgbClr val="40548C"/>
                </a:solidFill>
                <a:latin typeface="Arial"/>
                <a:cs typeface="Arial"/>
                <a:hlinkClick r:id="rId2"/>
              </a:rPr>
              <a:t>office@radaprogram.org</a:t>
            </a:r>
            <a:br>
              <a:rPr lang="en-US" sz="2200" dirty="0">
                <a:solidFill>
                  <a:srgbClr val="000000"/>
                </a:solidFill>
                <a:latin typeface="Arial"/>
                <a:cs typeface="Arial"/>
              </a:rPr>
            </a:br>
            <a:r>
              <a:rPr lang="en-US" sz="2200" b="1" dirty="0">
                <a:solidFill>
                  <a:schemeClr val="tx2"/>
                </a:solidFill>
                <a:latin typeface="Arial"/>
                <a:cs typeface="Arial"/>
              </a:rPr>
              <a:t>web-site:</a:t>
            </a:r>
            <a:r>
              <a:rPr lang="en-US" sz="2200" dirty="0">
                <a:solidFill>
                  <a:srgbClr val="000000"/>
                </a:solidFill>
                <a:latin typeface="Arial"/>
                <a:cs typeface="Arial"/>
              </a:rPr>
              <a:t> </a:t>
            </a:r>
            <a:r>
              <a:rPr lang="en-US" sz="2200" dirty="0">
                <a:solidFill>
                  <a:srgbClr val="40548C"/>
                </a:solidFill>
                <a:latin typeface="Arial"/>
                <a:cs typeface="Arial"/>
                <a:hlinkClick r:id="rId3"/>
              </a:rPr>
              <a:t>www.radaprogram.org</a:t>
            </a:r>
            <a:br>
              <a:rPr lang="en-US" sz="2200" dirty="0">
                <a:solidFill>
                  <a:srgbClr val="000000"/>
                </a:solidFill>
                <a:latin typeface="Arial"/>
                <a:cs typeface="Arial"/>
              </a:rPr>
            </a:br>
            <a:r>
              <a:rPr lang="en-US" sz="2200" b="1" dirty="0">
                <a:solidFill>
                  <a:schemeClr val="tx2"/>
                </a:solidFill>
                <a:latin typeface="Arial"/>
                <a:cs typeface="Arial"/>
              </a:rPr>
              <a:t>Facebook:</a:t>
            </a:r>
            <a:r>
              <a:rPr lang="en-US" sz="2200" dirty="0">
                <a:solidFill>
                  <a:srgbClr val="000000"/>
                </a:solidFill>
                <a:latin typeface="Arial"/>
                <a:cs typeface="Arial"/>
              </a:rPr>
              <a:t> </a:t>
            </a:r>
            <a:r>
              <a:rPr lang="en-US" sz="2200" dirty="0">
                <a:solidFill>
                  <a:srgbClr val="40548C"/>
                </a:solidFill>
                <a:latin typeface="Arial"/>
                <a:cs typeface="Arial"/>
                <a:hlinkClick r:id="rId4"/>
              </a:rPr>
              <a:t>https://www.facebook.com/radaprogram</a:t>
            </a:r>
            <a:endParaRPr lang="en-US" sz="2200" dirty="0">
              <a:solidFill>
                <a:srgbClr val="000000"/>
              </a:solidFill>
              <a:latin typeface="Arial"/>
              <a:cs typeface="Arial"/>
            </a:endParaRPr>
          </a:p>
          <a:p>
            <a:pPr algn="ctr"/>
            <a:endParaRPr lang="en-US" sz="800" b="1" dirty="0">
              <a:solidFill>
                <a:srgbClr val="000000"/>
              </a:solidFill>
              <a:latin typeface="Arial"/>
              <a:cs typeface="Arial"/>
            </a:endParaRPr>
          </a:p>
        </p:txBody>
      </p:sp>
      <p:sp>
        <p:nvSpPr>
          <p:cNvPr id="11" name="TextBox 10">
            <a:extLst>
              <a:ext uri="{FF2B5EF4-FFF2-40B4-BE49-F238E27FC236}">
                <a16:creationId xmlns:a16="http://schemas.microsoft.com/office/drawing/2014/main" id="{04EC810C-61A8-4725-8128-6D9C9D1A4A1E}"/>
              </a:ext>
            </a:extLst>
          </p:cNvPr>
          <p:cNvSpPr txBox="1"/>
          <p:nvPr/>
        </p:nvSpPr>
        <p:spPr>
          <a:xfrm>
            <a:off x="0" y="6493804"/>
            <a:ext cx="12191998" cy="369332"/>
          </a:xfrm>
          <a:prstGeom prst="rect">
            <a:avLst/>
          </a:prstGeom>
          <a:solidFill>
            <a:schemeClr val="accent1">
              <a:lumMod val="60000"/>
              <a:lumOff val="40000"/>
            </a:schemeClr>
          </a:solidFill>
        </p:spPr>
        <p:txBody>
          <a:bodyPr wrap="square" rtlCol="0">
            <a:spAutoFit/>
          </a:bodyPr>
          <a:lstStyle/>
          <a:p>
            <a:pPr algn="ctr"/>
            <a:r>
              <a:rPr lang="en-US" b="1">
                <a:solidFill>
                  <a:schemeClr val="bg1"/>
                </a:solidFill>
                <a:latin typeface="Arial" panose="020B0604020202020204" pitchFamily="34" charset="0"/>
                <a:cs typeface="Arial" panose="020B0604020202020204" pitchFamily="34" charset="0"/>
              </a:rPr>
              <a:t>USAID RADA Program: Responsible, Accountable, Democratic Assembly in Ukraine</a:t>
            </a:r>
            <a:endParaRPr lang="ru-RU" b="1">
              <a:solidFill>
                <a:schemeClr val="bg1"/>
              </a:solidFill>
              <a:latin typeface="Arial" panose="020B0604020202020204" pitchFamily="34" charset="0"/>
              <a:cs typeface="Arial" panose="020B0604020202020204" pitchFamily="34" charset="0"/>
            </a:endParaRPr>
          </a:p>
        </p:txBody>
      </p:sp>
      <p:pic>
        <p:nvPicPr>
          <p:cNvPr id="4" name="Рисунок 5" descr="Изображение выглядит как знак&#10;&#10;Автоматически созданное описание">
            <a:extLst>
              <a:ext uri="{FF2B5EF4-FFF2-40B4-BE49-F238E27FC236}">
                <a16:creationId xmlns:a16="http://schemas.microsoft.com/office/drawing/2014/main" id="{0A3784CF-2043-46A7-88E8-87F602D0EA9C}"/>
              </a:ext>
            </a:extLst>
          </p:cNvPr>
          <p:cNvPicPr>
            <a:picLocks noChangeAspect="1"/>
          </p:cNvPicPr>
          <p:nvPr/>
        </p:nvPicPr>
        <p:blipFill rotWithShape="1">
          <a:blip r:embed="rId5"/>
          <a:srcRect l="7741" t="15357" r="6944" b="19286"/>
          <a:stretch/>
        </p:blipFill>
        <p:spPr>
          <a:xfrm>
            <a:off x="416875" y="264735"/>
            <a:ext cx="4075656" cy="1241543"/>
          </a:xfrm>
          <a:prstGeom prst="rect">
            <a:avLst/>
          </a:prstGeom>
        </p:spPr>
      </p:pic>
      <p:pic>
        <p:nvPicPr>
          <p:cNvPr id="13" name="Рисунок 12">
            <a:extLst>
              <a:ext uri="{FF2B5EF4-FFF2-40B4-BE49-F238E27FC236}">
                <a16:creationId xmlns:a16="http://schemas.microsoft.com/office/drawing/2014/main" id="{BD87466C-789F-45E4-98BC-BD8D4B6BAAB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84789" y="52780"/>
            <a:ext cx="2990336" cy="1496047"/>
          </a:xfrm>
          <a:prstGeom prst="rect">
            <a:avLst/>
          </a:prstGeom>
        </p:spPr>
      </p:pic>
    </p:spTree>
    <p:extLst>
      <p:ext uri="{BB962C8B-B14F-4D97-AF65-F5344CB8AC3E}">
        <p14:creationId xmlns:p14="http://schemas.microsoft.com/office/powerpoint/2010/main" val="1445209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0400" y="3962400"/>
            <a:ext cx="8869680" cy="400110"/>
          </a:xfrm>
          <a:prstGeom prst="rect">
            <a:avLst/>
          </a:prstGeom>
          <a:noFill/>
        </p:spPr>
        <p:txBody>
          <a:bodyPr wrap="square" rtlCol="0">
            <a:spAutoFit/>
          </a:bodyPr>
          <a:lstStyle/>
          <a:p>
            <a:pPr algn="ctr"/>
            <a:r>
              <a:rPr lang="en-US" sz="2000" b="0" dirty="0">
                <a:latin typeface="Century Gothic" panose="020B0502020202020204" pitchFamily="34" charset="0"/>
              </a:rPr>
              <a:t>EXPERIENCE AND WAYS OF INTERACTION WITH MPs </a:t>
            </a:r>
            <a:endParaRPr lang="uk-UA" sz="2400" b="1" dirty="0">
              <a:latin typeface="Century Gothic" panose="020B0502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3600000" cy="3600000"/>
          </a:xfrm>
          <a:prstGeom prst="rect">
            <a:avLst/>
          </a:prstGeom>
        </p:spPr>
      </p:pic>
    </p:spTree>
    <p:extLst>
      <p:ext uri="{BB962C8B-B14F-4D97-AF65-F5344CB8AC3E}">
        <p14:creationId xmlns:p14="http://schemas.microsoft.com/office/powerpoint/2010/main" val="355274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5400000">
            <a:off x="8763000" y="3092231"/>
            <a:ext cx="6248400" cy="307777"/>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ДОСВІД І СПОСОБИ ВЗАЄМОДІЇ З ДЕПУТАТАМИ</a:t>
            </a:r>
            <a:endParaRPr lang="uk-UA" dirty="0">
              <a:solidFill>
                <a:schemeClr val="bg1"/>
              </a:solidFill>
              <a:latin typeface="Century Gothic" panose="020B0502020202020204" pitchFamily="34" charset="0"/>
            </a:endParaRPr>
          </a:p>
        </p:txBody>
      </p:sp>
      <p:sp>
        <p:nvSpPr>
          <p:cNvPr id="3" name="TextBox 2"/>
          <p:cNvSpPr txBox="1"/>
          <p:nvPr/>
        </p:nvSpPr>
        <p:spPr>
          <a:xfrm>
            <a:off x="1081296" y="224621"/>
            <a:ext cx="10292080"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EXPERIENCE OF ADDRESSING MPs </a:t>
            </a:r>
            <a:endParaRPr lang="uk-UA" sz="2000" b="1" dirty="0">
              <a:solidFill>
                <a:schemeClr val="bg1"/>
              </a:solidFill>
              <a:latin typeface="Century Gothic" panose="020B0502020202020204" pitchFamily="34" charset="0"/>
            </a:endParaRPr>
          </a:p>
        </p:txBody>
      </p:sp>
      <p:sp>
        <p:nvSpPr>
          <p:cNvPr id="4" name="TextBox 3"/>
          <p:cNvSpPr txBox="1"/>
          <p:nvPr/>
        </p:nvSpPr>
        <p:spPr>
          <a:xfrm>
            <a:off x="776921" y="1175123"/>
            <a:ext cx="10292080" cy="553998"/>
          </a:xfrm>
          <a:prstGeom prst="rect">
            <a:avLst/>
          </a:prstGeom>
          <a:noFill/>
        </p:spPr>
        <p:txBody>
          <a:bodyPr wrap="square" rtlCol="0" anchor="ctr">
            <a:spAutoFit/>
          </a:bodyPr>
          <a:lstStyle/>
          <a:p>
            <a:pPr algn="ctr"/>
            <a:r>
              <a:rPr lang="en-US" sz="1600" b="1" dirty="0">
                <a:latin typeface="Century Gothic" panose="020B0502020202020204" pitchFamily="34" charset="0"/>
              </a:rPr>
              <a:t>Have you ever addressed a deputy…?</a:t>
            </a:r>
          </a:p>
          <a:p>
            <a:pPr algn="ctr"/>
            <a:r>
              <a:rPr lang="ru-RU" sz="1400" i="1" dirty="0">
                <a:latin typeface="Century Gothic" panose="020B0502020202020204" pitchFamily="34" charset="0"/>
              </a:rPr>
              <a:t>(</a:t>
            </a:r>
            <a:r>
              <a:rPr lang="en-US" sz="1400" i="1" dirty="0">
                <a:latin typeface="Century Gothic" panose="020B0502020202020204" pitchFamily="34" charset="0"/>
              </a:rPr>
              <a:t>respondent could select several response options</a:t>
            </a:r>
            <a:r>
              <a:rPr lang="ru-RU" sz="1400" i="1" dirty="0">
                <a:latin typeface="Century Gothic" panose="020B0502020202020204" pitchFamily="34" charset="0"/>
              </a:rPr>
              <a:t>)</a:t>
            </a:r>
            <a:endParaRPr lang="uk-UA" i="1" dirty="0">
              <a:latin typeface="Century Gothic" panose="020B0502020202020204" pitchFamily="34" charset="0"/>
            </a:endParaRPr>
          </a:p>
        </p:txBody>
      </p:sp>
      <p:sp>
        <p:nvSpPr>
          <p:cNvPr id="5" name="TextBox 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graphicFrame>
        <p:nvGraphicFramePr>
          <p:cNvPr id="6" name="Діаграма 5"/>
          <p:cNvGraphicFramePr/>
          <p:nvPr>
            <p:extLst>
              <p:ext uri="{D42A27DB-BD31-4B8C-83A1-F6EECF244321}">
                <p14:modId xmlns:p14="http://schemas.microsoft.com/office/powerpoint/2010/main" val="2810017169"/>
              </p:ext>
            </p:extLst>
          </p:nvPr>
        </p:nvGraphicFramePr>
        <p:xfrm>
          <a:off x="2488563" y="1948111"/>
          <a:ext cx="6868795" cy="386506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6908800" y="3288117"/>
            <a:ext cx="3393440" cy="1077218"/>
          </a:xfrm>
          <a:prstGeom prst="rect">
            <a:avLst/>
          </a:prstGeom>
          <a:noFill/>
        </p:spPr>
        <p:txBody>
          <a:bodyPr wrap="square" rtlCol="0">
            <a:spAutoFit/>
          </a:bodyPr>
          <a:lstStyle/>
          <a:p>
            <a:pPr algn="ctr"/>
            <a:r>
              <a:rPr lang="uk-UA" sz="2400" b="1" dirty="0">
                <a:solidFill>
                  <a:schemeClr val="accent1">
                    <a:lumMod val="75000"/>
                  </a:schemeClr>
                </a:solidFill>
                <a:latin typeface="Century Gothic" panose="020B0502020202020204" pitchFamily="34" charset="0"/>
              </a:rPr>
              <a:t>27.5%</a:t>
            </a:r>
            <a:r>
              <a:rPr lang="uk-UA" sz="2000" dirty="0">
                <a:latin typeface="Century Gothic" panose="020B0502020202020204" pitchFamily="34" charset="0"/>
              </a:rPr>
              <a:t> </a:t>
            </a:r>
            <a:r>
              <a:rPr lang="en-US" sz="2000" i="1" dirty="0">
                <a:latin typeface="Century Gothic" panose="020B0502020202020204" pitchFamily="34" charset="0"/>
              </a:rPr>
              <a:t>of respondents have addressed to a deputy</a:t>
            </a:r>
            <a:endParaRPr lang="uk-UA" sz="2000" i="1" dirty="0">
              <a:latin typeface="Century Gothic" panose="020B0502020202020204" pitchFamily="34" charset="0"/>
            </a:endParaRPr>
          </a:p>
        </p:txBody>
      </p:sp>
      <p:cxnSp>
        <p:nvCxnSpPr>
          <p:cNvPr id="9" name="Пряма сполучна лінія 8"/>
          <p:cNvCxnSpPr/>
          <p:nvPr/>
        </p:nvCxnSpPr>
        <p:spPr>
          <a:xfrm>
            <a:off x="1940560" y="5039360"/>
            <a:ext cx="8341360" cy="2032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5609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5400000">
            <a:off x="8763000" y="3092231"/>
            <a:ext cx="6248400" cy="307777"/>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ДОСВІД І СПОСОБИ ВЗАЄМОДІЇ З ДЕПУТАТАМИ</a:t>
            </a:r>
            <a:endParaRPr lang="uk-UA" dirty="0">
              <a:solidFill>
                <a:schemeClr val="bg1"/>
              </a:solidFill>
              <a:latin typeface="Century Gothic" panose="020B0502020202020204" pitchFamily="34" charset="0"/>
            </a:endParaRPr>
          </a:p>
        </p:txBody>
      </p:sp>
      <p:sp>
        <p:nvSpPr>
          <p:cNvPr id="3" name="TextBox 2"/>
          <p:cNvSpPr txBox="1"/>
          <p:nvPr/>
        </p:nvSpPr>
        <p:spPr>
          <a:xfrm>
            <a:off x="1127760" y="231747"/>
            <a:ext cx="10292080"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Ways to contact a deputy</a:t>
            </a:r>
            <a:endParaRPr lang="uk-UA" sz="2000" b="1" dirty="0">
              <a:solidFill>
                <a:schemeClr val="bg1"/>
              </a:solidFill>
              <a:latin typeface="Century Gothic" panose="020B0502020202020204" pitchFamily="34" charset="0"/>
            </a:endParaRPr>
          </a:p>
        </p:txBody>
      </p:sp>
      <p:sp>
        <p:nvSpPr>
          <p:cNvPr id="4" name="TextBox 3"/>
          <p:cNvSpPr txBox="1"/>
          <p:nvPr/>
        </p:nvSpPr>
        <p:spPr>
          <a:xfrm>
            <a:off x="721360" y="1039857"/>
            <a:ext cx="10292080" cy="769441"/>
          </a:xfrm>
          <a:prstGeom prst="rect">
            <a:avLst/>
          </a:prstGeom>
          <a:noFill/>
        </p:spPr>
        <p:txBody>
          <a:bodyPr wrap="square" rtlCol="0" anchor="ctr">
            <a:spAutoFit/>
          </a:bodyPr>
          <a:lstStyle/>
          <a:p>
            <a:pPr algn="ctr"/>
            <a:r>
              <a:rPr lang="en-US" sz="1600" b="1" dirty="0">
                <a:latin typeface="Century Gothic" panose="020B0502020202020204" pitchFamily="34" charset="0"/>
              </a:rPr>
              <a:t>If you need to contact a deputy, what ways to contact him/her would you use?</a:t>
            </a:r>
          </a:p>
          <a:p>
            <a:pPr algn="ctr"/>
            <a:r>
              <a:rPr lang="en-US" sz="1400" i="1" dirty="0">
                <a:latin typeface="Century Gothic" panose="020B0502020202020204" pitchFamily="34" charset="0"/>
              </a:rPr>
              <a:t>(The interviewer either noted the first "spontaneously" named answer, or read the list and noted one answer of the respondent)</a:t>
            </a:r>
            <a:endParaRPr lang="uk-UA" i="1" dirty="0">
              <a:latin typeface="Century Gothic" panose="020B0502020202020204" pitchFamily="34" charset="0"/>
            </a:endParaRPr>
          </a:p>
        </p:txBody>
      </p:sp>
      <p:sp>
        <p:nvSpPr>
          <p:cNvPr id="5" name="TextBox 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graphicFrame>
        <p:nvGraphicFramePr>
          <p:cNvPr id="6" name="Діаграма 5"/>
          <p:cNvGraphicFramePr/>
          <p:nvPr>
            <p:extLst>
              <p:ext uri="{D42A27DB-BD31-4B8C-83A1-F6EECF244321}">
                <p14:modId xmlns:p14="http://schemas.microsoft.com/office/powerpoint/2010/main" val="3384311515"/>
              </p:ext>
            </p:extLst>
          </p:nvPr>
        </p:nvGraphicFramePr>
        <p:xfrm>
          <a:off x="1483360" y="1876698"/>
          <a:ext cx="8676640" cy="4199394"/>
        </p:xfrm>
        <a:graphic>
          <a:graphicData uri="http://schemas.openxmlformats.org/drawingml/2006/chart">
            <c:chart xmlns:c="http://schemas.openxmlformats.org/drawingml/2006/chart" xmlns:r="http://schemas.openxmlformats.org/officeDocument/2006/relationships" r:id="rId2"/>
          </a:graphicData>
        </a:graphic>
      </p:graphicFrame>
      <p:sp>
        <p:nvSpPr>
          <p:cNvPr id="7" name="Прямокутник 6"/>
          <p:cNvSpPr/>
          <p:nvPr/>
        </p:nvSpPr>
        <p:spPr>
          <a:xfrm>
            <a:off x="629920" y="1933304"/>
            <a:ext cx="10708640" cy="965200"/>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153757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5400000">
            <a:off x="8763000" y="3092231"/>
            <a:ext cx="6248400" cy="307777"/>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ДОСВІД І СПОСОБИ ВЗАЄМОДІЇ З ДЕПУТАТАМИ</a:t>
            </a:r>
            <a:endParaRPr lang="uk-UA" dirty="0">
              <a:solidFill>
                <a:schemeClr val="bg1"/>
              </a:solidFill>
              <a:latin typeface="Century Gothic" panose="020B0502020202020204" pitchFamily="34" charset="0"/>
            </a:endParaRPr>
          </a:p>
        </p:txBody>
      </p:sp>
      <p:sp>
        <p:nvSpPr>
          <p:cNvPr id="3" name="TextBox 2"/>
          <p:cNvSpPr txBox="1"/>
          <p:nvPr/>
        </p:nvSpPr>
        <p:spPr>
          <a:xfrm>
            <a:off x="1081296" y="248825"/>
            <a:ext cx="10292080"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Assessing the convenience of certain ways to contact a deputy</a:t>
            </a:r>
            <a:endParaRPr lang="uk-UA" sz="2000" b="1" dirty="0">
              <a:solidFill>
                <a:schemeClr val="bg1"/>
              </a:solidFill>
              <a:latin typeface="Century Gothic" panose="020B0502020202020204" pitchFamily="34" charset="0"/>
            </a:endParaRPr>
          </a:p>
        </p:txBody>
      </p:sp>
      <p:sp>
        <p:nvSpPr>
          <p:cNvPr id="4" name="TextBox 3"/>
          <p:cNvSpPr txBox="1"/>
          <p:nvPr/>
        </p:nvSpPr>
        <p:spPr>
          <a:xfrm>
            <a:off x="721360" y="1081394"/>
            <a:ext cx="10292080" cy="584775"/>
          </a:xfrm>
          <a:prstGeom prst="rect">
            <a:avLst/>
          </a:prstGeom>
          <a:noFill/>
        </p:spPr>
        <p:txBody>
          <a:bodyPr wrap="square" rtlCol="0" anchor="ctr">
            <a:spAutoFit/>
          </a:bodyPr>
          <a:lstStyle/>
          <a:p>
            <a:pPr algn="ctr"/>
            <a:r>
              <a:rPr lang="en-US" sz="1600" b="1" dirty="0">
                <a:latin typeface="Century Gothic" panose="020B0502020202020204" pitchFamily="34" charset="0"/>
              </a:rPr>
              <a:t>What is the most convenient way for you to communicate with a deputy?</a:t>
            </a:r>
          </a:p>
          <a:p>
            <a:pPr algn="ctr"/>
            <a:r>
              <a:rPr lang="en-US" sz="1600" b="1" dirty="0">
                <a:latin typeface="Century Gothic" panose="020B0502020202020204" pitchFamily="34" charset="0"/>
              </a:rPr>
              <a:t>Evaluate each method on a scale of 1 to 5, where 1 is the least convenient, 5 is the most convenient</a:t>
            </a:r>
            <a:endParaRPr lang="uk-UA" i="1" dirty="0">
              <a:latin typeface="Century Gothic" panose="020B0502020202020204" pitchFamily="34" charset="0"/>
            </a:endParaRPr>
          </a:p>
        </p:txBody>
      </p:sp>
      <p:sp>
        <p:nvSpPr>
          <p:cNvPr id="5" name="TextBox 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graphicFrame>
        <p:nvGraphicFramePr>
          <p:cNvPr id="6" name="Діаграма 5"/>
          <p:cNvGraphicFramePr/>
          <p:nvPr>
            <p:extLst>
              <p:ext uri="{D42A27DB-BD31-4B8C-83A1-F6EECF244321}">
                <p14:modId xmlns:p14="http://schemas.microsoft.com/office/powerpoint/2010/main" val="191422965"/>
              </p:ext>
            </p:extLst>
          </p:nvPr>
        </p:nvGraphicFramePr>
        <p:xfrm>
          <a:off x="531177" y="1666168"/>
          <a:ext cx="10705783" cy="4145767"/>
        </p:xfrm>
        <a:graphic>
          <a:graphicData uri="http://schemas.openxmlformats.org/drawingml/2006/chart">
            <c:chart xmlns:c="http://schemas.openxmlformats.org/drawingml/2006/chart" xmlns:r="http://schemas.openxmlformats.org/officeDocument/2006/relationships" r:id="rId2"/>
          </a:graphicData>
        </a:graphic>
      </p:graphicFrame>
      <p:sp>
        <p:nvSpPr>
          <p:cNvPr id="7" name="Прямокутник 6"/>
          <p:cNvSpPr/>
          <p:nvPr/>
        </p:nvSpPr>
        <p:spPr>
          <a:xfrm>
            <a:off x="629920" y="2307776"/>
            <a:ext cx="10708640" cy="416560"/>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469446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5400000">
            <a:off x="8763000" y="3092231"/>
            <a:ext cx="6248400" cy="307777"/>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ДОСВІД І СПОСОБИ ВЗАЄМОДІЇ З ДЕПУТАТАМИ</a:t>
            </a:r>
            <a:endParaRPr lang="uk-UA" dirty="0">
              <a:solidFill>
                <a:schemeClr val="bg1"/>
              </a:solidFill>
              <a:latin typeface="Century Gothic" panose="020B0502020202020204" pitchFamily="34" charset="0"/>
            </a:endParaRPr>
          </a:p>
        </p:txBody>
      </p:sp>
      <p:sp>
        <p:nvSpPr>
          <p:cNvPr id="3" name="TextBox 2"/>
          <p:cNvSpPr txBox="1"/>
          <p:nvPr/>
        </p:nvSpPr>
        <p:spPr>
          <a:xfrm>
            <a:off x="150911" y="231747"/>
            <a:ext cx="11890178"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Assessment of convenience of digital methods of communication with the deputy</a:t>
            </a:r>
            <a:endParaRPr lang="uk-UA" sz="2000" b="1" dirty="0">
              <a:solidFill>
                <a:schemeClr val="bg1"/>
              </a:solidFill>
              <a:latin typeface="Century Gothic" panose="020B0502020202020204" pitchFamily="34" charset="0"/>
            </a:endParaRPr>
          </a:p>
        </p:txBody>
      </p:sp>
      <p:sp>
        <p:nvSpPr>
          <p:cNvPr id="4" name="TextBox 3"/>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 / Респонденти відповідної вікової категорії.</a:t>
            </a:r>
            <a:endParaRPr lang="ru-RU" sz="1100" i="1" dirty="0">
              <a:solidFill>
                <a:schemeClr val="bg1">
                  <a:lumMod val="50000"/>
                </a:schemeClr>
              </a:solidFill>
              <a:latin typeface="Century Gothic" panose="020B0502020202020204" pitchFamily="34" charset="0"/>
            </a:endParaRPr>
          </a:p>
        </p:txBody>
      </p:sp>
      <p:graphicFrame>
        <p:nvGraphicFramePr>
          <p:cNvPr id="5" name="Діаграма 4"/>
          <p:cNvGraphicFramePr/>
          <p:nvPr>
            <p:extLst>
              <p:ext uri="{D42A27DB-BD31-4B8C-83A1-F6EECF244321}">
                <p14:modId xmlns:p14="http://schemas.microsoft.com/office/powerpoint/2010/main" val="4092073430"/>
              </p:ext>
            </p:extLst>
          </p:nvPr>
        </p:nvGraphicFramePr>
        <p:xfrm>
          <a:off x="1427162" y="1873523"/>
          <a:ext cx="3038475" cy="34099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934720" y="1336780"/>
            <a:ext cx="4064000" cy="800219"/>
          </a:xfrm>
          <a:prstGeom prst="rect">
            <a:avLst/>
          </a:prstGeom>
          <a:noFill/>
        </p:spPr>
        <p:txBody>
          <a:bodyPr wrap="square" rtlCol="0">
            <a:spAutoFit/>
          </a:bodyPr>
          <a:lstStyle/>
          <a:p>
            <a:pPr algn="ctr"/>
            <a:r>
              <a:rPr lang="en-US" sz="1600" b="1" dirty="0">
                <a:latin typeface="Century Gothic" panose="020B0502020202020204" pitchFamily="34" charset="0"/>
              </a:rPr>
              <a:t>% consider "convenient" (score 4-5) at least one of the digital ways</a:t>
            </a:r>
          </a:p>
          <a:p>
            <a:pPr algn="ctr"/>
            <a:r>
              <a:rPr lang="en-GB" sz="1400" i="1" dirty="0">
                <a:latin typeface="Century Gothic" panose="020B0502020202020204" pitchFamily="34" charset="0"/>
              </a:rPr>
              <a:t>(messengers, social networks, e-mail)</a:t>
            </a:r>
            <a:endParaRPr lang="uk-UA" sz="1400" i="1" dirty="0">
              <a:latin typeface="Century Gothic" panose="020B0502020202020204" pitchFamily="34" charset="0"/>
            </a:endParaRPr>
          </a:p>
        </p:txBody>
      </p:sp>
      <p:sp>
        <p:nvSpPr>
          <p:cNvPr id="7" name="Прямокутник 6"/>
          <p:cNvSpPr/>
          <p:nvPr/>
        </p:nvSpPr>
        <p:spPr>
          <a:xfrm>
            <a:off x="4069611" y="3165761"/>
            <a:ext cx="172720" cy="162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TextBox 7"/>
          <p:cNvSpPr txBox="1"/>
          <p:nvPr/>
        </p:nvSpPr>
        <p:spPr>
          <a:xfrm>
            <a:off x="6912922" y="1398335"/>
            <a:ext cx="4064000" cy="338554"/>
          </a:xfrm>
          <a:prstGeom prst="rect">
            <a:avLst/>
          </a:prstGeom>
          <a:noFill/>
        </p:spPr>
        <p:txBody>
          <a:bodyPr wrap="square" rtlCol="0">
            <a:spAutoFit/>
          </a:bodyPr>
          <a:lstStyle/>
          <a:p>
            <a:pPr algn="ctr"/>
            <a:r>
              <a:rPr lang="en-US" sz="1600" b="1" dirty="0">
                <a:latin typeface="Century Gothic" panose="020B0502020202020204" pitchFamily="34" charset="0"/>
              </a:rPr>
              <a:t>Distribution of answers by age group</a:t>
            </a:r>
            <a:endParaRPr lang="ru-RU" sz="1600" b="1" dirty="0">
              <a:latin typeface="Century Gothic" panose="020B0502020202020204" pitchFamily="34" charset="0"/>
            </a:endParaRPr>
          </a:p>
        </p:txBody>
      </p:sp>
      <p:graphicFrame>
        <p:nvGraphicFramePr>
          <p:cNvPr id="9" name="Діаграма 8"/>
          <p:cNvGraphicFramePr/>
          <p:nvPr>
            <p:extLst>
              <p:ext uri="{D42A27DB-BD31-4B8C-83A1-F6EECF244321}">
                <p14:modId xmlns:p14="http://schemas.microsoft.com/office/powerpoint/2010/main" val="2031620920"/>
              </p:ext>
            </p:extLst>
          </p:nvPr>
        </p:nvGraphicFramePr>
        <p:xfrm>
          <a:off x="6497895" y="1736889"/>
          <a:ext cx="4699744" cy="410949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4232172" y="2197163"/>
            <a:ext cx="1302220" cy="600164"/>
          </a:xfrm>
          <a:prstGeom prst="rect">
            <a:avLst/>
          </a:prstGeom>
          <a:noFill/>
        </p:spPr>
        <p:txBody>
          <a:bodyPr wrap="square" rtlCol="0">
            <a:spAutoFit/>
          </a:bodyPr>
          <a:lstStyle/>
          <a:p>
            <a:r>
              <a:rPr lang="en-US" sz="1100" i="1" dirty="0">
                <a:latin typeface="Century Gothic" panose="020B0502020202020204" pitchFamily="34" charset="0"/>
              </a:rPr>
              <a:t>At least one digital method was rated 4-5</a:t>
            </a:r>
            <a:endParaRPr lang="uk-UA" sz="1100" i="1" dirty="0">
              <a:latin typeface="Century Gothic" panose="020B0502020202020204" pitchFamily="34" charset="0"/>
            </a:endParaRPr>
          </a:p>
        </p:txBody>
      </p:sp>
      <p:sp>
        <p:nvSpPr>
          <p:cNvPr id="11" name="Прямокутник 10"/>
          <p:cNvSpPr/>
          <p:nvPr/>
        </p:nvSpPr>
        <p:spPr>
          <a:xfrm>
            <a:off x="1600731" y="5122291"/>
            <a:ext cx="172720" cy="1625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TextBox 11"/>
          <p:cNvSpPr txBox="1"/>
          <p:nvPr/>
        </p:nvSpPr>
        <p:spPr>
          <a:xfrm>
            <a:off x="-80218" y="4683309"/>
            <a:ext cx="1680949" cy="430887"/>
          </a:xfrm>
          <a:prstGeom prst="rect">
            <a:avLst/>
          </a:prstGeom>
          <a:noFill/>
        </p:spPr>
        <p:txBody>
          <a:bodyPr wrap="square" rtlCol="0">
            <a:spAutoFit/>
          </a:bodyPr>
          <a:lstStyle/>
          <a:p>
            <a:pPr algn="r"/>
            <a:r>
              <a:rPr lang="en-GB" sz="1100" i="1" dirty="0">
                <a:latin typeface="Century Gothic" panose="020B0502020202020204" pitchFamily="34" charset="0"/>
              </a:rPr>
              <a:t>No digital method was evaluated at 4-5</a:t>
            </a:r>
            <a:endParaRPr lang="uk-UA" sz="1100" i="1" dirty="0">
              <a:latin typeface="Century Gothic" panose="020B0502020202020204" pitchFamily="34" charset="0"/>
            </a:endParaRPr>
          </a:p>
        </p:txBody>
      </p:sp>
    </p:spTree>
    <p:extLst>
      <p:ext uri="{BB962C8B-B14F-4D97-AF65-F5344CB8AC3E}">
        <p14:creationId xmlns:p14="http://schemas.microsoft.com/office/powerpoint/2010/main" val="3674780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140" y="231747"/>
            <a:ext cx="11419840" cy="400110"/>
          </a:xfrm>
          <a:prstGeom prst="rect">
            <a:avLst/>
          </a:prstGeom>
          <a:noFill/>
        </p:spPr>
        <p:txBody>
          <a:bodyPr wrap="square" rtlCol="0" anchor="ctr">
            <a:spAutoFit/>
          </a:bodyPr>
          <a:lstStyle/>
          <a:p>
            <a:pPr algn="ctr"/>
            <a:r>
              <a:rPr lang="en-US" sz="2000" b="1" dirty="0">
                <a:solidFill>
                  <a:schemeClr val="bg1"/>
                </a:solidFill>
                <a:latin typeface="Century Gothic" panose="020B0502020202020204" pitchFamily="34" charset="0"/>
              </a:rPr>
              <a:t>Self-assessment of awareness about issues that can be solved by the deputy</a:t>
            </a:r>
            <a:endParaRPr lang="uk-UA" sz="2000" b="1" dirty="0">
              <a:solidFill>
                <a:schemeClr val="bg1"/>
              </a:solidFill>
              <a:latin typeface="Century Gothic" panose="020B0502020202020204" pitchFamily="34" charset="0"/>
            </a:endParaRPr>
          </a:p>
        </p:txBody>
      </p:sp>
      <p:sp>
        <p:nvSpPr>
          <p:cNvPr id="3" name="TextBox 2"/>
          <p:cNvSpPr txBox="1"/>
          <p:nvPr/>
        </p:nvSpPr>
        <p:spPr>
          <a:xfrm rot="5400000">
            <a:off x="8763000" y="3092231"/>
            <a:ext cx="6248400" cy="307777"/>
          </a:xfrm>
          <a:prstGeom prst="rect">
            <a:avLst/>
          </a:prstGeom>
          <a:noFill/>
        </p:spPr>
        <p:txBody>
          <a:bodyPr wrap="square" rtlCol="0">
            <a:spAutoFit/>
          </a:bodyPr>
          <a:lstStyle/>
          <a:p>
            <a:pPr algn="ctr"/>
            <a:r>
              <a:rPr lang="ru-RU" sz="1400" dirty="0">
                <a:solidFill>
                  <a:schemeClr val="bg1"/>
                </a:solidFill>
                <a:latin typeface="Century Gothic" panose="020B0502020202020204" pitchFamily="34" charset="0"/>
              </a:rPr>
              <a:t>ДОСВІД І СПОСОБИ ВЗАЄМОДІЇ З ДЕПУТАТАМИ</a:t>
            </a:r>
            <a:endParaRPr lang="uk-UA" dirty="0">
              <a:solidFill>
                <a:schemeClr val="bg1"/>
              </a:solidFill>
              <a:latin typeface="Century Gothic" panose="020B0502020202020204" pitchFamily="34" charset="0"/>
            </a:endParaRPr>
          </a:p>
        </p:txBody>
      </p:sp>
      <p:graphicFrame>
        <p:nvGraphicFramePr>
          <p:cNvPr id="4" name="Діаграма 3"/>
          <p:cNvGraphicFramePr/>
          <p:nvPr>
            <p:extLst>
              <p:ext uri="{D42A27DB-BD31-4B8C-83A1-F6EECF244321}">
                <p14:modId xmlns:p14="http://schemas.microsoft.com/office/powerpoint/2010/main" val="3366921066"/>
              </p:ext>
            </p:extLst>
          </p:nvPr>
        </p:nvGraphicFramePr>
        <p:xfrm>
          <a:off x="2112962" y="1604100"/>
          <a:ext cx="7559358" cy="397954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66674"/>
            <a:ext cx="5588000" cy="261610"/>
          </a:xfrm>
          <a:prstGeom prst="rect">
            <a:avLst/>
          </a:prstGeom>
          <a:noFill/>
        </p:spPr>
        <p:txBody>
          <a:bodyPr wrap="square" rtlCol="0">
            <a:spAutoFit/>
          </a:bodyPr>
          <a:lstStyle/>
          <a:p>
            <a:r>
              <a:rPr lang="uk-UA" sz="1100" i="1" dirty="0">
                <a:solidFill>
                  <a:schemeClr val="bg1">
                    <a:lumMod val="50000"/>
                  </a:schemeClr>
                </a:solidFill>
                <a:latin typeface="Century Gothic" panose="020B0502020202020204" pitchFamily="34" charset="0"/>
              </a:rPr>
              <a:t>База: Усі респонденти.</a:t>
            </a:r>
            <a:endParaRPr lang="ru-RU" sz="1100" i="1" dirty="0">
              <a:solidFill>
                <a:schemeClr val="bg1">
                  <a:lumMod val="50000"/>
                </a:schemeClr>
              </a:solidFill>
              <a:latin typeface="Century Gothic" panose="020B0502020202020204" pitchFamily="34" charset="0"/>
            </a:endParaRPr>
          </a:p>
        </p:txBody>
      </p:sp>
      <p:sp>
        <p:nvSpPr>
          <p:cNvPr id="6" name="TextBox 5"/>
          <p:cNvSpPr txBox="1"/>
          <p:nvPr/>
        </p:nvSpPr>
        <p:spPr>
          <a:xfrm>
            <a:off x="6569371" y="1936150"/>
            <a:ext cx="1304629" cy="523220"/>
          </a:xfrm>
          <a:prstGeom prst="rect">
            <a:avLst/>
          </a:prstGeom>
          <a:noFill/>
        </p:spPr>
        <p:txBody>
          <a:bodyPr wrap="square" rtlCol="0">
            <a:spAutoFit/>
          </a:bodyPr>
          <a:lstStyle/>
          <a:p>
            <a:r>
              <a:rPr lang="en-US" sz="1400" dirty="0">
                <a:latin typeface="Century Gothic" panose="020B0502020202020204" pitchFamily="34" charset="0"/>
              </a:rPr>
              <a:t>Yes, I know very well</a:t>
            </a:r>
            <a:endParaRPr lang="uk-UA" sz="1400" dirty="0">
              <a:latin typeface="Century Gothic" panose="020B0502020202020204" pitchFamily="34" charset="0"/>
            </a:endParaRPr>
          </a:p>
        </p:txBody>
      </p:sp>
      <p:sp>
        <p:nvSpPr>
          <p:cNvPr id="7" name="TextBox 6"/>
          <p:cNvSpPr txBox="1"/>
          <p:nvPr/>
        </p:nvSpPr>
        <p:spPr>
          <a:xfrm>
            <a:off x="721360" y="1110418"/>
            <a:ext cx="10292080" cy="584775"/>
          </a:xfrm>
          <a:prstGeom prst="rect">
            <a:avLst/>
          </a:prstGeom>
          <a:noFill/>
        </p:spPr>
        <p:txBody>
          <a:bodyPr wrap="square" rtlCol="0" anchor="ctr">
            <a:spAutoFit/>
          </a:bodyPr>
          <a:lstStyle/>
          <a:p>
            <a:pPr algn="ctr"/>
            <a:r>
              <a:rPr lang="en-US" sz="1600" b="1" dirty="0">
                <a:latin typeface="Century Gothic" panose="020B0502020202020204" pitchFamily="34" charset="0"/>
              </a:rPr>
              <a:t>Can it be said that you know well what issues a deputy can solve, on which issues and how to address him (her)?</a:t>
            </a:r>
            <a:endParaRPr lang="uk-UA" i="1" dirty="0">
              <a:latin typeface="Century Gothic" panose="020B0502020202020204" pitchFamily="34" charset="0"/>
            </a:endParaRPr>
          </a:p>
        </p:txBody>
      </p:sp>
      <p:sp>
        <p:nvSpPr>
          <p:cNvPr id="9" name="TextBox 8"/>
          <p:cNvSpPr txBox="1"/>
          <p:nvPr/>
        </p:nvSpPr>
        <p:spPr>
          <a:xfrm>
            <a:off x="7455951" y="3957991"/>
            <a:ext cx="1230849" cy="523220"/>
          </a:xfrm>
          <a:prstGeom prst="rect">
            <a:avLst/>
          </a:prstGeom>
          <a:noFill/>
        </p:spPr>
        <p:txBody>
          <a:bodyPr wrap="square" rtlCol="0">
            <a:spAutoFit/>
          </a:bodyPr>
          <a:lstStyle/>
          <a:p>
            <a:pPr algn="ctr"/>
            <a:r>
              <a:rPr lang="en-US" sz="1400" dirty="0">
                <a:latin typeface="Century Gothic" panose="020B0502020202020204" pitchFamily="34" charset="0"/>
              </a:rPr>
              <a:t>Rather know</a:t>
            </a:r>
            <a:endParaRPr lang="uk-UA" sz="1400" dirty="0">
              <a:latin typeface="Century Gothic" panose="020B0502020202020204" pitchFamily="34" charset="0"/>
            </a:endParaRPr>
          </a:p>
        </p:txBody>
      </p:sp>
      <p:sp>
        <p:nvSpPr>
          <p:cNvPr id="10" name="TextBox 9"/>
          <p:cNvSpPr txBox="1"/>
          <p:nvPr/>
        </p:nvSpPr>
        <p:spPr>
          <a:xfrm>
            <a:off x="5901471" y="5532270"/>
            <a:ext cx="1078449" cy="276999"/>
          </a:xfrm>
          <a:prstGeom prst="rect">
            <a:avLst/>
          </a:prstGeom>
          <a:noFill/>
        </p:spPr>
        <p:txBody>
          <a:bodyPr wrap="square" rtlCol="0">
            <a:spAutoFit/>
          </a:bodyPr>
          <a:lstStyle/>
          <a:p>
            <a:pPr algn="ctr"/>
            <a:r>
              <a:rPr lang="en-US" sz="1200" dirty="0">
                <a:solidFill>
                  <a:schemeClr val="bg1">
                    <a:lumMod val="50000"/>
                  </a:schemeClr>
                </a:solidFill>
                <a:latin typeface="Century Gothic" panose="020B0502020202020204" pitchFamily="34" charset="0"/>
              </a:rPr>
              <a:t>Hard to say</a:t>
            </a:r>
            <a:endParaRPr lang="uk-UA" sz="1200" dirty="0">
              <a:solidFill>
                <a:schemeClr val="bg1">
                  <a:lumMod val="50000"/>
                </a:schemeClr>
              </a:solidFill>
              <a:latin typeface="Century Gothic" panose="020B0502020202020204" pitchFamily="34" charset="0"/>
            </a:endParaRPr>
          </a:p>
        </p:txBody>
      </p:sp>
      <p:sp>
        <p:nvSpPr>
          <p:cNvPr id="11" name="TextBox 10"/>
          <p:cNvSpPr txBox="1"/>
          <p:nvPr/>
        </p:nvSpPr>
        <p:spPr>
          <a:xfrm>
            <a:off x="3452911" y="4865043"/>
            <a:ext cx="1078449" cy="523220"/>
          </a:xfrm>
          <a:prstGeom prst="rect">
            <a:avLst/>
          </a:prstGeom>
          <a:noFill/>
        </p:spPr>
        <p:txBody>
          <a:bodyPr wrap="square" rtlCol="0">
            <a:spAutoFit/>
          </a:bodyPr>
          <a:lstStyle/>
          <a:p>
            <a:pPr algn="ctr"/>
            <a:r>
              <a:rPr lang="en-US" sz="1400" dirty="0">
                <a:latin typeface="Century Gothic" panose="020B0502020202020204" pitchFamily="34" charset="0"/>
              </a:rPr>
              <a:t>Rather do not know</a:t>
            </a:r>
            <a:endParaRPr lang="uk-UA" sz="1400" dirty="0">
              <a:latin typeface="Century Gothic" panose="020B0502020202020204" pitchFamily="34" charset="0"/>
            </a:endParaRPr>
          </a:p>
        </p:txBody>
      </p:sp>
      <p:sp>
        <p:nvSpPr>
          <p:cNvPr id="12" name="TextBox 11"/>
          <p:cNvSpPr txBox="1"/>
          <p:nvPr/>
        </p:nvSpPr>
        <p:spPr>
          <a:xfrm>
            <a:off x="3801942" y="2103523"/>
            <a:ext cx="1078449" cy="523220"/>
          </a:xfrm>
          <a:prstGeom prst="rect">
            <a:avLst/>
          </a:prstGeom>
          <a:noFill/>
        </p:spPr>
        <p:txBody>
          <a:bodyPr wrap="square" rtlCol="0">
            <a:spAutoFit/>
          </a:bodyPr>
          <a:lstStyle/>
          <a:p>
            <a:pPr algn="ctr"/>
            <a:r>
              <a:rPr lang="en-US" sz="1400" dirty="0">
                <a:latin typeface="Century Gothic" panose="020B0502020202020204" pitchFamily="34" charset="0"/>
              </a:rPr>
              <a:t>Do not know</a:t>
            </a:r>
            <a:endParaRPr lang="uk-UA" sz="1400" dirty="0">
              <a:latin typeface="Century Gothic" panose="020B0502020202020204" pitchFamily="34" charset="0"/>
            </a:endParaRPr>
          </a:p>
        </p:txBody>
      </p:sp>
      <p:sp>
        <p:nvSpPr>
          <p:cNvPr id="13" name="TextBox 12"/>
          <p:cNvSpPr txBox="1"/>
          <p:nvPr/>
        </p:nvSpPr>
        <p:spPr>
          <a:xfrm>
            <a:off x="7711440" y="2379638"/>
            <a:ext cx="3393440" cy="1077218"/>
          </a:xfrm>
          <a:prstGeom prst="rect">
            <a:avLst/>
          </a:prstGeom>
          <a:noFill/>
        </p:spPr>
        <p:txBody>
          <a:bodyPr wrap="square" rtlCol="0">
            <a:spAutoFit/>
          </a:bodyPr>
          <a:lstStyle/>
          <a:p>
            <a:pPr algn="ctr"/>
            <a:r>
              <a:rPr lang="uk-UA" sz="2400" b="1" dirty="0">
                <a:solidFill>
                  <a:schemeClr val="accent1">
                    <a:lumMod val="75000"/>
                  </a:schemeClr>
                </a:solidFill>
                <a:latin typeface="Century Gothic" panose="020B0502020202020204" pitchFamily="34" charset="0"/>
              </a:rPr>
              <a:t>44.0%</a:t>
            </a:r>
            <a:r>
              <a:rPr lang="uk-UA" sz="2000" dirty="0">
                <a:latin typeface="Century Gothic" panose="020B0502020202020204" pitchFamily="34" charset="0"/>
              </a:rPr>
              <a:t> </a:t>
            </a:r>
            <a:r>
              <a:rPr lang="en-US" sz="2000" i="1" dirty="0">
                <a:latin typeface="Century Gothic" panose="020B0502020202020204" pitchFamily="34" charset="0"/>
              </a:rPr>
              <a:t>of respondents consider that they know very well or rather know</a:t>
            </a:r>
            <a:endParaRPr lang="uk-UA" sz="2000" i="1" dirty="0">
              <a:latin typeface="Century Gothic" panose="020B0502020202020204" pitchFamily="34" charset="0"/>
            </a:endParaRPr>
          </a:p>
        </p:txBody>
      </p:sp>
    </p:spTree>
    <p:extLst>
      <p:ext uri="{BB962C8B-B14F-4D97-AF65-F5344CB8AC3E}">
        <p14:creationId xmlns:p14="http://schemas.microsoft.com/office/powerpoint/2010/main" val="753977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0400" y="3657600"/>
            <a:ext cx="8869680" cy="707886"/>
          </a:xfrm>
          <a:prstGeom prst="rect">
            <a:avLst/>
          </a:prstGeom>
          <a:noFill/>
        </p:spPr>
        <p:txBody>
          <a:bodyPr wrap="square" rtlCol="0">
            <a:spAutoFit/>
          </a:bodyPr>
          <a:lstStyle>
            <a:defPPr>
              <a:defRPr lang="uk-UA"/>
            </a:defPPr>
            <a:lvl1pPr algn="ctr">
              <a:defRPr sz="2000" b="0">
                <a:latin typeface="Century Gothic" panose="020B0502020202020204" pitchFamily="34" charset="0"/>
              </a:defRPr>
            </a:lvl1pPr>
          </a:lstStyle>
          <a:p>
            <a:r>
              <a:rPr lang="en-US" dirty="0"/>
              <a:t>E-SERVICES </a:t>
            </a:r>
          </a:p>
          <a:p>
            <a:r>
              <a:rPr lang="en-US" dirty="0"/>
              <a:t>”Electronic Petitions” and “Public Platform for Draft Laws”</a:t>
            </a:r>
            <a:endParaRPr lang="uk-UA"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3600000" cy="3600000"/>
          </a:xfrm>
          <a:prstGeom prst="rect">
            <a:avLst/>
          </a:prstGeom>
        </p:spPr>
      </p:pic>
    </p:spTree>
    <p:extLst>
      <p:ext uri="{BB962C8B-B14F-4D97-AF65-F5344CB8AC3E}">
        <p14:creationId xmlns:p14="http://schemas.microsoft.com/office/powerpoint/2010/main" val="4151892219"/>
      </p:ext>
    </p:extLst>
  </p:cSld>
  <p:clrMapOvr>
    <a:masterClrMapping/>
  </p:clrMapOvr>
</p:sld>
</file>

<file path=ppt/theme/theme1.xml><?xml version="1.0" encoding="utf-8"?>
<a:theme xmlns:a="http://schemas.openxmlformats.org/drawingml/2006/main" name="1_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93E4D5F1542C746B917969B6132DD80" ma:contentTypeVersion="8" ma:contentTypeDescription="Create a new document." ma:contentTypeScope="" ma:versionID="8bcf4de55dd875ccc94e79f4b453dc64">
  <xsd:schema xmlns:xsd="http://www.w3.org/2001/XMLSchema" xmlns:xs="http://www.w3.org/2001/XMLSchema" xmlns:p="http://schemas.microsoft.com/office/2006/metadata/properties" xmlns:ns2="86ae78f3-4aad-4c79-868a-6afcbb68ed72" targetNamespace="http://schemas.microsoft.com/office/2006/metadata/properties" ma:root="true" ma:fieldsID="a5ffd20f2a43726c935b62ae7ef51403" ns2:_="">
    <xsd:import namespace="86ae78f3-4aad-4c79-868a-6afcbb68ed7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ae78f3-4aad-4c79-868a-6afcbb68ed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DA38284-00C1-479C-AC13-0E5D9E5C96D5}">
  <ds:schemaRefs>
    <ds:schemaRef ds:uri="http://schemas.microsoft.com/sharepoint/v3/contenttype/forms"/>
  </ds:schemaRefs>
</ds:datastoreItem>
</file>

<file path=customXml/itemProps2.xml><?xml version="1.0" encoding="utf-8"?>
<ds:datastoreItem xmlns:ds="http://schemas.openxmlformats.org/officeDocument/2006/customXml" ds:itemID="{17211D73-2F5E-4518-A5A8-CEA39FC2AC23}">
  <ds:schemaRefs>
    <ds:schemaRef ds:uri="86ae78f3-4aad-4c79-868a-6afcbb68ed7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1B5F0DD-DBBB-402E-9231-5A5070BC8C5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1828</TotalTime>
  <Words>1340</Words>
  <Application>Microsoft Macintosh PowerPoint</Application>
  <PresentationFormat>Широкоэкранный</PresentationFormat>
  <Paragraphs>130</Paragraphs>
  <Slides>21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21</vt:i4>
      </vt:variant>
    </vt:vector>
  </HeadingPairs>
  <TitlesOfParts>
    <vt:vector size="27" baseType="lpstr">
      <vt:lpstr>Arial</vt:lpstr>
      <vt:lpstr>Calibri</vt:lpstr>
      <vt:lpstr>Calibri Light</vt:lpstr>
      <vt:lpstr>Century Gothic</vt:lpstr>
      <vt:lpstr>Courier New</vt:lpstr>
      <vt:lpstr>1_Тема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AChupis</dc:creator>
  <cp:lastModifiedBy>Viktoria Gladchenko</cp:lastModifiedBy>
  <cp:revision>54</cp:revision>
  <dcterms:created xsi:type="dcterms:W3CDTF">2019-08-22T13:09:20Z</dcterms:created>
  <dcterms:modified xsi:type="dcterms:W3CDTF">2021-07-01T14:38:31Z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0x010100593E4D5F1542C746B917969B6132DD80</vt:lpwstr>
  </property>
</Properties>
</file>